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000099"/>
    <a:srgbClr val="006600"/>
    <a:srgbClr val="003300"/>
    <a:srgbClr val="990000"/>
    <a:srgbClr val="C0BB00"/>
    <a:srgbClr val="33CC33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0494" autoAdjust="0"/>
  </p:normalViewPr>
  <p:slideViewPr>
    <p:cSldViewPr>
      <p:cViewPr varScale="1">
        <p:scale>
          <a:sx n="66" d="100"/>
          <a:sy n="66" d="100"/>
        </p:scale>
        <p:origin x="16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8E96D10-04CD-4381-9873-1E29EA4D26E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712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177BC6E-0AC5-4194-B1A0-71198411E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062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96AB08-78D9-4982-8971-DECD44828137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13763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A03C6-F793-4502-89E7-B9FF2B42D980}" type="slidenum">
              <a:rPr lang="es-ES" smtClean="0"/>
              <a:pPr>
                <a:defRPr/>
              </a:pPr>
              <a:t>2</a:t>
            </a:fld>
            <a:endParaRPr lang="es-E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83376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194EED-816E-4799-896A-96B848D857EA}" type="slidenum">
              <a:rPr lang="es-ES" smtClean="0"/>
              <a:pPr>
                <a:defRPr/>
              </a:pPr>
              <a:t>3</a:t>
            </a:fld>
            <a:endParaRPr lang="es-E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580569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ECC169-0F2A-404A-ACE9-EFB785227338}" type="slidenum">
              <a:rPr lang="es-ES" smtClean="0"/>
              <a:pPr>
                <a:defRPr/>
              </a:pPr>
              <a:t>4</a:t>
            </a:fld>
            <a:endParaRPr lang="es-E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127429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6A0E32-5B87-4C15-9BDC-BA6125F0575A}" type="slidenum">
              <a:rPr lang="es-ES" smtClean="0"/>
              <a:pPr>
                <a:defRPr/>
              </a:pPr>
              <a:t>5</a:t>
            </a:fld>
            <a:endParaRPr lang="es-E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539416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337AB6-7EFD-48B9-AAC1-811283062A18}" type="slidenum">
              <a:rPr lang="es-ES" smtClean="0"/>
              <a:pPr>
                <a:defRPr/>
              </a:pPr>
              <a:t>6</a:t>
            </a:fld>
            <a:endParaRPr lang="es-E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895533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13440-D4CC-4489-A487-8316F7109B89}" type="slidenum">
              <a:rPr lang="es-ES" smtClean="0"/>
              <a:pPr>
                <a:defRPr/>
              </a:pPr>
              <a:t>7</a:t>
            </a:fld>
            <a:endParaRPr lang="es-E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325776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2B9876-6497-4302-B943-4510C90AA0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25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553D-932B-4A8B-8E97-3698E52DD3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1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5C42-629C-4982-B1EB-09409247A9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33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365B-494E-4EDA-BFCE-AE53512359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7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4C8005-D78F-4B99-A86E-D216C2941F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6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6D95-5847-4627-A153-88C575A383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BFFC8-7D7E-4B0E-A1A1-87AD5EDAB3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02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5F44-2186-46EF-89A6-8FEBF2AF79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20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45366-5CBC-419C-8799-37FA98DC6F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91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754E0E-9D3C-4DE7-94BE-33C4E304E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83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1F476B-4767-4B44-9602-B96287E3BA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98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FD51F0-5A43-42C7-84BB-8B24B54B9F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7" r:id="rId2"/>
    <p:sldLayoutId id="2147483876" r:id="rId3"/>
    <p:sldLayoutId id="2147483868" r:id="rId4"/>
    <p:sldLayoutId id="2147483877" r:id="rId5"/>
    <p:sldLayoutId id="2147483869" r:id="rId6"/>
    <p:sldLayoutId id="2147483870" r:id="rId7"/>
    <p:sldLayoutId id="2147483878" r:id="rId8"/>
    <p:sldLayoutId id="2147483879" r:id="rId9"/>
    <p:sldLayoutId id="2147483871" r:id="rId10"/>
    <p:sldLayoutId id="21474838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www.imagenestop.com/gif3/gif-universo-630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60648"/>
            <a:ext cx="7849368" cy="129669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s-ES_tradnl" b="1" dirty="0" smtClean="0">
              <a:solidFill>
                <a:srgbClr val="990000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s-ES_tradnl" sz="4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CINEMÁTICA Y DINÁMICA</a:t>
            </a:r>
          </a:p>
          <a:p>
            <a:pPr marR="0" eaLnBrk="1" hangingPunct="1">
              <a:lnSpc>
                <a:spcPct val="80000"/>
              </a:lnSpc>
            </a:pPr>
            <a:endParaRPr lang="es-ES_tradnl" sz="2800" b="1" dirty="0" smtClean="0">
              <a:solidFill>
                <a:srgbClr val="C00000"/>
              </a:solidFill>
            </a:endParaRPr>
          </a:p>
          <a:p>
            <a:pPr marR="0" eaLnBrk="1" hangingPunct="1"/>
            <a:r>
              <a:rPr lang="es-ES_tradnl" sz="2000" dirty="0" smtClean="0">
                <a:solidFill>
                  <a:srgbClr val="C00000"/>
                </a:solidFill>
              </a:rPr>
              <a:t>  </a:t>
            </a:r>
            <a:endParaRPr lang="es-AR" sz="2000" dirty="0" smtClean="0">
              <a:solidFill>
                <a:srgbClr val="C00000"/>
              </a:solidFill>
            </a:endParaRPr>
          </a:p>
        </p:txBody>
      </p:sp>
      <p:sp>
        <p:nvSpPr>
          <p:cNvPr id="7172" name="1 CuadroTexto"/>
          <p:cNvSpPr txBox="1">
            <a:spLocks noChangeArrowheads="1"/>
          </p:cNvSpPr>
          <p:nvPr/>
        </p:nvSpPr>
        <p:spPr bwMode="auto">
          <a:xfrm>
            <a:off x="755154" y="1954307"/>
            <a:ext cx="7849294" cy="38164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1-Movimiento rectilíneo uniforme.</a:t>
            </a:r>
          </a:p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2-Movimiento variado. </a:t>
            </a:r>
          </a:p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3-Leyes del movimiento rectilíneo</a:t>
            </a:r>
          </a:p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uniformemente variado. </a:t>
            </a:r>
          </a:p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4-Caída Libre en el Vacío. </a:t>
            </a:r>
          </a:p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5-Tiro Vertical. </a:t>
            </a:r>
          </a:p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6-Movimiento Circular Uniforme. </a:t>
            </a:r>
          </a:p>
          <a:p>
            <a:pPr algn="ctr" eaLnBrk="1" hangingPunct="1"/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7-Movimiento armónico simple </a:t>
            </a:r>
          </a:p>
          <a:p>
            <a:pPr eaLnBrk="1" hangingPunct="1"/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57332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 smtClean="0">
                <a:solidFill>
                  <a:srgbClr val="990000"/>
                </a:solidFill>
              </a:rPr>
              <a:t>CÁTEDRA DE FÍSICA FAUD-UNC</a:t>
            </a:r>
            <a:endParaRPr lang="es-AR" sz="40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Line 12"/>
          <p:cNvSpPr>
            <a:spLocks noChangeShapeType="1"/>
          </p:cNvSpPr>
          <p:nvPr/>
        </p:nvSpPr>
        <p:spPr bwMode="auto">
          <a:xfrm flipV="1">
            <a:off x="2633663" y="3429000"/>
            <a:ext cx="1506537" cy="158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6" name="Oval 7"/>
          <p:cNvSpPr>
            <a:spLocks noChangeArrowheads="1"/>
          </p:cNvSpPr>
          <p:nvPr/>
        </p:nvSpPr>
        <p:spPr bwMode="auto">
          <a:xfrm>
            <a:off x="1258888" y="2133600"/>
            <a:ext cx="2736850" cy="2736850"/>
          </a:xfrm>
          <a:prstGeom prst="ellipse">
            <a:avLst/>
          </a:prstGeom>
          <a:noFill/>
          <a:ln w="38100">
            <a:solidFill>
              <a:srgbClr val="C0BB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s-AR"/>
          </a:p>
        </p:txBody>
      </p:sp>
      <p:sp>
        <p:nvSpPr>
          <p:cNvPr id="33797" name="Line 13"/>
          <p:cNvSpPr>
            <a:spLocks noChangeShapeType="1"/>
          </p:cNvSpPr>
          <p:nvPr/>
        </p:nvSpPr>
        <p:spPr bwMode="auto">
          <a:xfrm flipV="1">
            <a:off x="2641600" y="2492375"/>
            <a:ext cx="1138238" cy="9509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8" name="Text Box 15"/>
          <p:cNvSpPr txBox="1">
            <a:spLocks noChangeArrowheads="1"/>
          </p:cNvSpPr>
          <p:nvPr/>
        </p:nvSpPr>
        <p:spPr bwMode="auto">
          <a:xfrm>
            <a:off x="4049713" y="30432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ES_tradnl" sz="2000" b="1">
                <a:solidFill>
                  <a:srgbClr val="333333"/>
                </a:solidFill>
              </a:rPr>
              <a:t>P</a:t>
            </a:r>
            <a:endParaRPr lang="es-ES" sz="2000" b="1">
              <a:solidFill>
                <a:srgbClr val="333333"/>
              </a:solidFill>
            </a:endParaRPr>
          </a:p>
        </p:txBody>
      </p:sp>
      <p:sp>
        <p:nvSpPr>
          <p:cNvPr id="33799" name="Arc 16"/>
          <p:cNvSpPr>
            <a:spLocks/>
          </p:cNvSpPr>
          <p:nvPr/>
        </p:nvSpPr>
        <p:spPr bwMode="auto">
          <a:xfrm>
            <a:off x="2681288" y="2851150"/>
            <a:ext cx="935037" cy="615950"/>
          </a:xfrm>
          <a:custGeom>
            <a:avLst/>
            <a:gdLst>
              <a:gd name="T0" fmla="*/ 2147483647 w 21583"/>
              <a:gd name="T1" fmla="*/ 0 h 15387"/>
              <a:gd name="T2" fmla="*/ 2147483647 w 21583"/>
              <a:gd name="T3" fmla="*/ 2147483647 h 15387"/>
              <a:gd name="T4" fmla="*/ 0 w 21583"/>
              <a:gd name="T5" fmla="*/ 2147483647 h 15387"/>
              <a:gd name="T6" fmla="*/ 0 60000 65536"/>
              <a:gd name="T7" fmla="*/ 0 60000 65536"/>
              <a:gd name="T8" fmla="*/ 0 60000 65536"/>
              <a:gd name="T9" fmla="*/ 0 w 21583"/>
              <a:gd name="T10" fmla="*/ 0 h 15387"/>
              <a:gd name="T11" fmla="*/ 21583 w 21583"/>
              <a:gd name="T12" fmla="*/ 15387 h 153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3" h="15387" fill="none" extrusionOk="0">
                <a:moveTo>
                  <a:pt x="15159" y="-1"/>
                </a:moveTo>
                <a:cubicBezTo>
                  <a:pt x="19065" y="3848"/>
                  <a:pt x="21362" y="9039"/>
                  <a:pt x="21582" y="14519"/>
                </a:cubicBezTo>
              </a:path>
              <a:path w="21583" h="15387" stroke="0" extrusionOk="0">
                <a:moveTo>
                  <a:pt x="15159" y="-1"/>
                </a:moveTo>
                <a:cubicBezTo>
                  <a:pt x="19065" y="3848"/>
                  <a:pt x="21362" y="9039"/>
                  <a:pt x="21582" y="14519"/>
                </a:cubicBezTo>
                <a:lnTo>
                  <a:pt x="0" y="15387"/>
                </a:lnTo>
                <a:lnTo>
                  <a:pt x="15159" y="-1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33800" name="Text Box 17"/>
          <p:cNvSpPr txBox="1">
            <a:spLocks noChangeArrowheads="1"/>
          </p:cNvSpPr>
          <p:nvPr/>
        </p:nvSpPr>
        <p:spPr bwMode="auto">
          <a:xfrm>
            <a:off x="3132138" y="2997200"/>
            <a:ext cx="328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 b="1">
                <a:solidFill>
                  <a:srgbClr val="333333"/>
                </a:solidFill>
                <a:latin typeface="Symbol" pitchFamily="18" charset="2"/>
              </a:rPr>
              <a:t>a</a:t>
            </a:r>
            <a:endParaRPr lang="es-ES" sz="2400" b="1">
              <a:solidFill>
                <a:srgbClr val="333333"/>
              </a:solidFill>
              <a:latin typeface="Symbol" pitchFamily="18" charset="2"/>
            </a:endParaRPr>
          </a:p>
        </p:txBody>
      </p:sp>
      <p:sp>
        <p:nvSpPr>
          <p:cNvPr id="33801" name="Text Box 18"/>
          <p:cNvSpPr txBox="1">
            <a:spLocks noChangeArrowheads="1"/>
          </p:cNvSpPr>
          <p:nvPr/>
        </p:nvSpPr>
        <p:spPr bwMode="auto">
          <a:xfrm>
            <a:off x="3851275" y="21796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000" b="1">
                <a:solidFill>
                  <a:srgbClr val="333333"/>
                </a:solidFill>
              </a:rPr>
              <a:t>P´</a:t>
            </a:r>
            <a:endParaRPr lang="es-ES" sz="2000" b="1">
              <a:solidFill>
                <a:srgbClr val="333333"/>
              </a:solidFill>
            </a:endParaRPr>
          </a:p>
        </p:txBody>
      </p:sp>
      <p:sp>
        <p:nvSpPr>
          <p:cNvPr id="33802" name="Text Box 19"/>
          <p:cNvSpPr txBox="1">
            <a:spLocks noChangeArrowheads="1"/>
          </p:cNvSpPr>
          <p:nvPr/>
        </p:nvSpPr>
        <p:spPr bwMode="auto">
          <a:xfrm>
            <a:off x="2411413" y="3284538"/>
            <a:ext cx="42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 b="1">
                <a:solidFill>
                  <a:srgbClr val="333333"/>
                </a:solidFill>
              </a:rPr>
              <a:t>o</a:t>
            </a:r>
            <a:endParaRPr lang="es-ES" sz="2400" b="1">
              <a:solidFill>
                <a:srgbClr val="333333"/>
              </a:solidFill>
            </a:endParaRPr>
          </a:p>
        </p:txBody>
      </p:sp>
      <p:sp>
        <p:nvSpPr>
          <p:cNvPr id="33803" name="Text Box 24"/>
          <p:cNvSpPr txBox="1">
            <a:spLocks noChangeArrowheads="1"/>
          </p:cNvSpPr>
          <p:nvPr/>
        </p:nvSpPr>
        <p:spPr bwMode="auto">
          <a:xfrm>
            <a:off x="4427538" y="3284538"/>
            <a:ext cx="45767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>
                <a:solidFill>
                  <a:srgbClr val="333333"/>
                </a:solidFill>
              </a:rPr>
              <a:t>El punto </a:t>
            </a:r>
            <a:r>
              <a:rPr lang="es-ES_tradnl" sz="2400" b="1">
                <a:solidFill>
                  <a:srgbClr val="333333"/>
                </a:solidFill>
              </a:rPr>
              <a:t>P</a:t>
            </a:r>
            <a:r>
              <a:rPr lang="es-ES_tradnl" sz="2400">
                <a:solidFill>
                  <a:srgbClr val="333333"/>
                </a:solidFill>
              </a:rPr>
              <a:t> está animado de un </a:t>
            </a:r>
          </a:p>
          <a:p>
            <a:pPr eaLnBrk="1" hangingPunct="1"/>
            <a:r>
              <a:rPr lang="es-ES_tradnl" sz="2400">
                <a:solidFill>
                  <a:srgbClr val="333333"/>
                </a:solidFill>
              </a:rPr>
              <a:t>movimiento circular dado que su</a:t>
            </a:r>
          </a:p>
          <a:p>
            <a:pPr eaLnBrk="1" hangingPunct="1"/>
            <a:r>
              <a:rPr lang="es-ES_tradnl" sz="2400">
                <a:solidFill>
                  <a:srgbClr val="333333"/>
                </a:solidFill>
              </a:rPr>
              <a:t>trayectoria es un arco de </a:t>
            </a:r>
          </a:p>
          <a:p>
            <a:pPr eaLnBrk="1" hangingPunct="1"/>
            <a:r>
              <a:rPr lang="es-ES_tradnl" sz="2400">
                <a:solidFill>
                  <a:srgbClr val="333333"/>
                </a:solidFill>
              </a:rPr>
              <a:t>circunferencia.</a:t>
            </a:r>
            <a:endParaRPr lang="es-ES" sz="2400">
              <a:solidFill>
                <a:srgbClr val="333333"/>
              </a:solidFill>
            </a:endParaRPr>
          </a:p>
        </p:txBody>
      </p:sp>
      <p:sp>
        <p:nvSpPr>
          <p:cNvPr id="33804" name="Text Box 25"/>
          <p:cNvSpPr txBox="1">
            <a:spLocks noChangeArrowheads="1"/>
          </p:cNvSpPr>
          <p:nvPr/>
        </p:nvSpPr>
        <p:spPr bwMode="auto">
          <a:xfrm>
            <a:off x="0" y="5638939"/>
            <a:ext cx="9144000" cy="707886"/>
          </a:xfrm>
          <a:prstGeom prst="rect">
            <a:avLst/>
          </a:prstGeom>
          <a:solidFill>
            <a:srgbClr val="C0BB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sz="2000" b="1" dirty="0">
                <a:solidFill>
                  <a:srgbClr val="000099"/>
                </a:solidFill>
              </a:rPr>
              <a:t>El movimiento circular es uniforme cuando el móvil recorre arcos </a:t>
            </a:r>
          </a:p>
          <a:p>
            <a:pPr algn="ctr" eaLnBrk="1" hangingPunct="1"/>
            <a:r>
              <a:rPr lang="es-ES_tradnl" sz="2000" b="1" dirty="0">
                <a:solidFill>
                  <a:srgbClr val="000099"/>
                </a:solidFill>
              </a:rPr>
              <a:t>iguales en tiempos iguales.</a:t>
            </a:r>
            <a:endParaRPr lang="es-ES" sz="2000" b="1" dirty="0">
              <a:solidFill>
                <a:srgbClr val="000099"/>
              </a:solidFill>
            </a:endParaRPr>
          </a:p>
        </p:txBody>
      </p:sp>
      <p:sp>
        <p:nvSpPr>
          <p:cNvPr id="33805" name="Text Box 26"/>
          <p:cNvSpPr txBox="1">
            <a:spLocks noChangeArrowheads="1"/>
          </p:cNvSpPr>
          <p:nvPr/>
        </p:nvSpPr>
        <p:spPr bwMode="auto">
          <a:xfrm>
            <a:off x="2608263" y="25828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 b="1">
                <a:solidFill>
                  <a:srgbClr val="333333"/>
                </a:solidFill>
              </a:rPr>
              <a:t>R</a:t>
            </a:r>
            <a:endParaRPr lang="es-ES" sz="2400" b="1">
              <a:solidFill>
                <a:srgbClr val="333333"/>
              </a:solidFill>
            </a:endParaRPr>
          </a:p>
        </p:txBody>
      </p:sp>
      <p:pic>
        <p:nvPicPr>
          <p:cNvPr id="33808" name="Picture 16" descr="http://tabbycatmusicarchives.com/alicesanimations/00images2/afcarouse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933" y="1060450"/>
            <a:ext cx="22002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  <a:solidFill>
            <a:srgbClr val="C0BB00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MOVIMIENTO CIRCULAR</a:t>
            </a:r>
            <a:b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_tradnl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VELOCIDAD ANGULAR</a:t>
            </a:r>
            <a:endParaRPr lang="es-ES" sz="31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96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  <a:solidFill>
            <a:srgbClr val="C0BB00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MOVIMIENTO CIRCULAR</a:t>
            </a:r>
            <a:b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_tradnl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VELOCIDAD ANGULAR</a:t>
            </a:r>
            <a:endParaRPr lang="es-ES" sz="31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flipV="1">
            <a:off x="2633663" y="3429000"/>
            <a:ext cx="150653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258888" y="2133600"/>
            <a:ext cx="2736850" cy="2736850"/>
          </a:xfrm>
          <a:prstGeom prst="ellips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s-AR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2641600" y="2492375"/>
            <a:ext cx="1138238" cy="950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049713" y="30432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ES_tradnl" sz="2000" b="1">
                <a:solidFill>
                  <a:srgbClr val="333333"/>
                </a:solidFill>
              </a:rPr>
              <a:t>P</a:t>
            </a:r>
            <a:endParaRPr lang="es-ES" sz="2000" b="1">
              <a:solidFill>
                <a:srgbClr val="333333"/>
              </a:solidFill>
            </a:endParaRPr>
          </a:p>
        </p:txBody>
      </p:sp>
      <p:sp>
        <p:nvSpPr>
          <p:cNvPr id="34823" name="Arc 7"/>
          <p:cNvSpPr>
            <a:spLocks/>
          </p:cNvSpPr>
          <p:nvPr/>
        </p:nvSpPr>
        <p:spPr bwMode="auto">
          <a:xfrm>
            <a:off x="2681288" y="2851150"/>
            <a:ext cx="935037" cy="615950"/>
          </a:xfrm>
          <a:custGeom>
            <a:avLst/>
            <a:gdLst>
              <a:gd name="T0" fmla="*/ 2147483647 w 21583"/>
              <a:gd name="T1" fmla="*/ 0 h 15387"/>
              <a:gd name="T2" fmla="*/ 2147483647 w 21583"/>
              <a:gd name="T3" fmla="*/ 2147483647 h 15387"/>
              <a:gd name="T4" fmla="*/ 0 w 21583"/>
              <a:gd name="T5" fmla="*/ 2147483647 h 15387"/>
              <a:gd name="T6" fmla="*/ 0 60000 65536"/>
              <a:gd name="T7" fmla="*/ 0 60000 65536"/>
              <a:gd name="T8" fmla="*/ 0 60000 65536"/>
              <a:gd name="T9" fmla="*/ 0 w 21583"/>
              <a:gd name="T10" fmla="*/ 0 h 15387"/>
              <a:gd name="T11" fmla="*/ 21583 w 21583"/>
              <a:gd name="T12" fmla="*/ 15387 h 153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3" h="15387" fill="none" extrusionOk="0">
                <a:moveTo>
                  <a:pt x="15159" y="-1"/>
                </a:moveTo>
                <a:cubicBezTo>
                  <a:pt x="19065" y="3848"/>
                  <a:pt x="21362" y="9039"/>
                  <a:pt x="21582" y="14519"/>
                </a:cubicBezTo>
              </a:path>
              <a:path w="21583" h="15387" stroke="0" extrusionOk="0">
                <a:moveTo>
                  <a:pt x="15159" y="-1"/>
                </a:moveTo>
                <a:cubicBezTo>
                  <a:pt x="19065" y="3848"/>
                  <a:pt x="21362" y="9039"/>
                  <a:pt x="21582" y="14519"/>
                </a:cubicBezTo>
                <a:lnTo>
                  <a:pt x="0" y="15387"/>
                </a:lnTo>
                <a:lnTo>
                  <a:pt x="15159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132138" y="2997200"/>
            <a:ext cx="328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 b="1" dirty="0">
                <a:solidFill>
                  <a:srgbClr val="333333"/>
                </a:solidFill>
                <a:latin typeface="Symbol" pitchFamily="18" charset="2"/>
              </a:rPr>
              <a:t>a</a:t>
            </a:r>
            <a:endParaRPr lang="es-ES" sz="2400" b="1" dirty="0">
              <a:solidFill>
                <a:srgbClr val="333333"/>
              </a:solidFill>
              <a:latin typeface="Symbol" pitchFamily="18" charset="2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851275" y="21796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000" b="1">
                <a:solidFill>
                  <a:srgbClr val="333333"/>
                </a:solidFill>
              </a:rPr>
              <a:t>P´</a:t>
            </a:r>
            <a:endParaRPr lang="es-ES" sz="2000" b="1">
              <a:solidFill>
                <a:srgbClr val="333333"/>
              </a:solidFill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484438" y="328453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 b="1">
                <a:solidFill>
                  <a:srgbClr val="333333"/>
                </a:solidFill>
              </a:rPr>
              <a:t>o</a:t>
            </a:r>
            <a:endParaRPr lang="es-ES" sz="2400" b="1">
              <a:solidFill>
                <a:srgbClr val="333333"/>
              </a:solidFill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81756" y="1196752"/>
            <a:ext cx="9062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_tradnl" sz="2400" dirty="0">
                <a:solidFill>
                  <a:srgbClr val="333333"/>
                </a:solidFill>
              </a:rPr>
              <a:t>La velocidad angular se define </a:t>
            </a:r>
            <a:r>
              <a:rPr lang="es-ES_tradnl" sz="2400" dirty="0" smtClean="0">
                <a:solidFill>
                  <a:srgbClr val="333333"/>
                </a:solidFill>
              </a:rPr>
              <a:t>como </a:t>
            </a:r>
            <a:r>
              <a:rPr lang="es-ES_tradnl" sz="2400" dirty="0">
                <a:solidFill>
                  <a:srgbClr val="333333"/>
                </a:solidFill>
              </a:rPr>
              <a:t>el cociente entre el ángulo </a:t>
            </a:r>
            <a:r>
              <a:rPr lang="es-ES_tradnl" sz="2400" dirty="0" smtClean="0">
                <a:solidFill>
                  <a:srgbClr val="333333"/>
                </a:solidFill>
              </a:rPr>
              <a:t>girado  por el móvil y </a:t>
            </a:r>
            <a:r>
              <a:rPr lang="es-ES_tradnl" sz="2400" dirty="0">
                <a:solidFill>
                  <a:srgbClr val="333333"/>
                </a:solidFill>
              </a:rPr>
              <a:t>el tiempo </a:t>
            </a:r>
            <a:r>
              <a:rPr lang="es-ES_tradnl" sz="2400" dirty="0" smtClean="0">
                <a:solidFill>
                  <a:srgbClr val="333333"/>
                </a:solidFill>
              </a:rPr>
              <a:t>empleado en hacer este recorrido.</a:t>
            </a:r>
            <a:endParaRPr lang="es-ES" sz="2400" dirty="0">
              <a:solidFill>
                <a:srgbClr val="333333"/>
              </a:solidFill>
            </a:endParaRP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5208116" y="2178051"/>
            <a:ext cx="2395538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Symbol" pitchFamily="18" charset="2"/>
              <a:buNone/>
            </a:pPr>
            <a:r>
              <a:rPr lang="es-ES_tradnl" sz="1400" b="1" dirty="0">
                <a:solidFill>
                  <a:srgbClr val="333333"/>
                </a:solidFill>
              </a:rPr>
              <a:t>La velocidad angular </a:t>
            </a:r>
            <a:r>
              <a:rPr lang="es-ES_tradnl" sz="4000" b="1" dirty="0">
                <a:solidFill>
                  <a:srgbClr val="333333"/>
                </a:solidFill>
                <a:latin typeface="Symbol" pitchFamily="18" charset="2"/>
              </a:rPr>
              <a:t>w= </a:t>
            </a:r>
            <a:r>
              <a:rPr lang="es-ES_tradnl" sz="4000" b="1" u="sng" dirty="0">
                <a:solidFill>
                  <a:srgbClr val="333333"/>
                </a:solidFill>
                <a:latin typeface="Symbol" pitchFamily="18" charset="2"/>
              </a:rPr>
              <a:t>a</a:t>
            </a:r>
          </a:p>
          <a:p>
            <a:pPr eaLnBrk="1" hangingPunct="1">
              <a:buFont typeface="Symbol" pitchFamily="18" charset="2"/>
              <a:buNone/>
            </a:pPr>
            <a:r>
              <a:rPr lang="es-ES_tradnl" sz="4000" b="1" dirty="0">
                <a:solidFill>
                  <a:srgbClr val="333333"/>
                </a:solidFill>
                <a:latin typeface="Symbol" pitchFamily="18" charset="2"/>
              </a:rPr>
              <a:t>       </a:t>
            </a:r>
            <a:r>
              <a:rPr lang="es-ES_tradnl" sz="4000" b="1" dirty="0">
                <a:solidFill>
                  <a:srgbClr val="333333"/>
                </a:solidFill>
              </a:rPr>
              <a:t>t</a:t>
            </a:r>
            <a:r>
              <a:rPr lang="es-ES_tradnl" sz="1400" b="1" dirty="0">
                <a:solidFill>
                  <a:srgbClr val="333333"/>
                </a:solidFill>
              </a:rPr>
              <a:t>iempo</a:t>
            </a:r>
            <a:endParaRPr lang="es-ES" sz="4000" b="1" dirty="0">
              <a:solidFill>
                <a:srgbClr val="333333"/>
              </a:solidFill>
              <a:latin typeface="Symbol" pitchFamily="18" charset="2"/>
            </a:endParaRP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179388" y="4868863"/>
            <a:ext cx="89646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b="1" u="sng" dirty="0">
                <a:solidFill>
                  <a:srgbClr val="FF0000"/>
                </a:solidFill>
              </a:rPr>
              <a:t>Período</a:t>
            </a:r>
            <a:r>
              <a:rPr lang="es-ES_tradnl" dirty="0">
                <a:solidFill>
                  <a:srgbClr val="FF0000"/>
                </a:solidFill>
              </a:rPr>
              <a:t>: </a:t>
            </a:r>
            <a:r>
              <a:rPr lang="es-ES_tradnl" dirty="0">
                <a:solidFill>
                  <a:srgbClr val="333333"/>
                </a:solidFill>
              </a:rPr>
              <a:t>es el tiempo </a:t>
            </a:r>
            <a:r>
              <a:rPr lang="es-ES_tradnl" dirty="0" smtClean="0">
                <a:solidFill>
                  <a:srgbClr val="333333"/>
                </a:solidFill>
              </a:rPr>
              <a:t>que emplea el móvil en realizar un giro completo. </a:t>
            </a:r>
            <a:r>
              <a:rPr lang="es-ES_tradnl" dirty="0">
                <a:solidFill>
                  <a:srgbClr val="333333"/>
                </a:solidFill>
              </a:rPr>
              <a:t>Se </a:t>
            </a:r>
            <a:r>
              <a:rPr lang="es-ES_tradnl" dirty="0" smtClean="0">
                <a:solidFill>
                  <a:srgbClr val="333333"/>
                </a:solidFill>
              </a:rPr>
              <a:t>simboliza con la letra  </a:t>
            </a:r>
            <a:r>
              <a:rPr lang="es-ES_tradnl" dirty="0">
                <a:solidFill>
                  <a:srgbClr val="FF0000"/>
                </a:solidFill>
              </a:rPr>
              <a:t>“</a:t>
            </a:r>
            <a:r>
              <a:rPr lang="es-ES_tradnl" b="1" dirty="0">
                <a:solidFill>
                  <a:srgbClr val="FF0000"/>
                </a:solidFill>
              </a:rPr>
              <a:t>T</a:t>
            </a:r>
            <a:r>
              <a:rPr lang="es-ES_tradnl" dirty="0" smtClean="0">
                <a:solidFill>
                  <a:srgbClr val="FF0000"/>
                </a:solidFill>
              </a:rPr>
              <a:t>” </a:t>
            </a:r>
            <a:r>
              <a:rPr lang="es-ES_tradnl" dirty="0" smtClean="0"/>
              <a:t>mayúscula</a:t>
            </a:r>
            <a:r>
              <a:rPr lang="es-ES_tradnl" dirty="0" smtClean="0">
                <a:solidFill>
                  <a:srgbClr val="FF0000"/>
                </a:solidFill>
              </a:rPr>
              <a:t>.</a:t>
            </a:r>
            <a:endParaRPr lang="es-ES_tradnl" dirty="0">
              <a:solidFill>
                <a:srgbClr val="FF0000"/>
              </a:solidFill>
            </a:endParaRPr>
          </a:p>
          <a:p>
            <a:pPr eaLnBrk="1" hangingPunct="1"/>
            <a:r>
              <a:rPr lang="es-ES_tradnl" b="1" u="sng" dirty="0">
                <a:solidFill>
                  <a:srgbClr val="FF0000"/>
                </a:solidFill>
              </a:rPr>
              <a:t>Frecuencia</a:t>
            </a:r>
            <a:r>
              <a:rPr lang="es-ES_tradnl" dirty="0">
                <a:solidFill>
                  <a:srgbClr val="333333"/>
                </a:solidFill>
              </a:rPr>
              <a:t>: es </a:t>
            </a:r>
            <a:r>
              <a:rPr lang="es-ES_tradnl" dirty="0" smtClean="0">
                <a:solidFill>
                  <a:srgbClr val="333333"/>
                </a:solidFill>
              </a:rPr>
              <a:t>el número de giros que realiza el móvil  </a:t>
            </a:r>
            <a:r>
              <a:rPr lang="es-ES_tradnl" dirty="0">
                <a:solidFill>
                  <a:srgbClr val="333333"/>
                </a:solidFill>
              </a:rPr>
              <a:t>por segundo. Se representa con la </a:t>
            </a:r>
            <a:r>
              <a:rPr lang="es-ES_tradnl" dirty="0" smtClean="0">
                <a:solidFill>
                  <a:srgbClr val="333333"/>
                </a:solidFill>
              </a:rPr>
              <a:t>letra </a:t>
            </a:r>
            <a:r>
              <a:rPr lang="es-ES_tradnl" dirty="0" smtClean="0">
                <a:solidFill>
                  <a:srgbClr val="FF0000"/>
                </a:solidFill>
              </a:rPr>
              <a:t>“</a:t>
            </a:r>
            <a:r>
              <a:rPr lang="es-ES_tradnl" b="1" dirty="0" smtClean="0">
                <a:solidFill>
                  <a:srgbClr val="FF0000"/>
                </a:solidFill>
              </a:rPr>
              <a:t>f</a:t>
            </a:r>
            <a:r>
              <a:rPr lang="es-ES_tradnl" dirty="0" smtClean="0">
                <a:solidFill>
                  <a:srgbClr val="FF0000"/>
                </a:solidFill>
              </a:rPr>
              <a:t>” </a:t>
            </a:r>
            <a:r>
              <a:rPr lang="es-ES_tradnl" dirty="0" smtClean="0"/>
              <a:t>minúscula</a:t>
            </a:r>
            <a:r>
              <a:rPr lang="es-ES_tradnl" dirty="0" smtClean="0">
                <a:solidFill>
                  <a:srgbClr val="FF0000"/>
                </a:solidFill>
              </a:rPr>
              <a:t>. </a:t>
            </a:r>
            <a:r>
              <a:rPr lang="es-ES_tradnl" dirty="0">
                <a:solidFill>
                  <a:srgbClr val="333333"/>
                </a:solidFill>
              </a:rPr>
              <a:t>Guardan la relación</a:t>
            </a:r>
            <a:r>
              <a:rPr lang="es-ES_tradnl" dirty="0">
                <a:solidFill>
                  <a:srgbClr val="FF0000"/>
                </a:solidFill>
              </a:rPr>
              <a:t> f = 1/T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2535238" y="25828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 b="1">
                <a:solidFill>
                  <a:srgbClr val="333333"/>
                </a:solidFill>
              </a:rPr>
              <a:t>R</a:t>
            </a:r>
            <a:endParaRPr lang="es-ES" sz="2400" b="1">
              <a:solidFill>
                <a:srgbClr val="333333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5076825" y="3644900"/>
            <a:ext cx="2016125" cy="0"/>
          </a:xfrm>
          <a:prstGeom prst="line">
            <a:avLst/>
          </a:prstGeom>
          <a:ln w="57150">
            <a:solidFill>
              <a:srgbClr val="C0B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Flecha abajo"/>
          <p:cNvSpPr/>
          <p:nvPr/>
        </p:nvSpPr>
        <p:spPr>
          <a:xfrm>
            <a:off x="5219700" y="3716338"/>
            <a:ext cx="1368524" cy="1080814"/>
          </a:xfrm>
          <a:prstGeom prst="downArrow">
            <a:avLst/>
          </a:prstGeom>
          <a:noFill/>
          <a:ln>
            <a:solidFill>
              <a:srgbClr val="C0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</p:cSld>
  <p:clrMapOvr>
    <a:masterClrMapping/>
  </p:clrMapOvr>
  <p:transition advTm="10332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3" name="Group 24"/>
          <p:cNvGrpSpPr>
            <a:grpSpLocks/>
          </p:cNvGrpSpPr>
          <p:nvPr/>
        </p:nvGrpSpPr>
        <p:grpSpPr bwMode="auto">
          <a:xfrm>
            <a:off x="712276" y="1447581"/>
            <a:ext cx="7289800" cy="4765673"/>
            <a:chOff x="270" y="580"/>
            <a:chExt cx="4592" cy="3002"/>
          </a:xfrm>
        </p:grpSpPr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738" y="1022"/>
              <a:ext cx="928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 typeface="Symbol" pitchFamily="18" charset="2"/>
                <a:buChar char="w"/>
              </a:pPr>
              <a:r>
                <a:rPr lang="es-ES_tradnl" sz="4000" b="1" dirty="0">
                  <a:solidFill>
                    <a:srgbClr val="333333"/>
                  </a:solidFill>
                  <a:latin typeface="Symbol" pitchFamily="18" charset="2"/>
                </a:rPr>
                <a:t> = </a:t>
              </a:r>
              <a:r>
                <a:rPr lang="es-ES_tradnl" sz="4000" b="1" u="sng" dirty="0" smtClean="0">
                  <a:solidFill>
                    <a:srgbClr val="333333"/>
                  </a:solidFill>
                  <a:latin typeface="Symbol" pitchFamily="18" charset="2"/>
                </a:rPr>
                <a:t>a  </a:t>
              </a:r>
              <a:r>
                <a:rPr lang="es-ES_tradnl" sz="4000" b="1" dirty="0" smtClean="0">
                  <a:solidFill>
                    <a:srgbClr val="333333"/>
                  </a:solidFill>
                  <a:latin typeface="Symbol" pitchFamily="18" charset="2"/>
                </a:rPr>
                <a:t>  </a:t>
              </a:r>
              <a:endParaRPr lang="es-ES_tradnl" sz="4000" b="1" u="sng" dirty="0">
                <a:solidFill>
                  <a:srgbClr val="333333"/>
                </a:solidFill>
                <a:latin typeface="Symbol" pitchFamily="18" charset="2"/>
              </a:endParaRPr>
            </a:p>
            <a:p>
              <a:pPr eaLnBrk="1" hangingPunct="1">
                <a:buFont typeface="Symbol" pitchFamily="18" charset="2"/>
                <a:buNone/>
              </a:pPr>
              <a:r>
                <a:rPr lang="es-ES_tradnl" sz="4000" b="1" dirty="0">
                  <a:solidFill>
                    <a:srgbClr val="333333"/>
                  </a:solidFill>
                  <a:latin typeface="Symbol" pitchFamily="18" charset="2"/>
                </a:rPr>
                <a:t>        </a:t>
              </a:r>
              <a:r>
                <a:rPr lang="es-ES_tradnl" sz="4000" b="1" dirty="0">
                  <a:solidFill>
                    <a:srgbClr val="333333"/>
                  </a:solidFill>
                </a:rPr>
                <a:t>t</a:t>
              </a:r>
              <a:endParaRPr lang="es-ES" sz="4000" b="1" dirty="0">
                <a:solidFill>
                  <a:srgbClr val="333333"/>
                </a:solidFill>
                <a:latin typeface="Symbol" pitchFamily="18" charset="2"/>
              </a:endParaRPr>
            </a:p>
          </p:txBody>
        </p:sp>
        <p:sp>
          <p:nvSpPr>
            <p:cNvPr id="35849" name="Text Box 8"/>
            <p:cNvSpPr txBox="1">
              <a:spLocks noChangeArrowheads="1"/>
            </p:cNvSpPr>
            <p:nvPr/>
          </p:nvSpPr>
          <p:spPr bwMode="auto">
            <a:xfrm>
              <a:off x="270" y="2147"/>
              <a:ext cx="1996" cy="442"/>
            </a:xfrm>
            <a:prstGeom prst="rect">
              <a:avLst/>
            </a:prstGeom>
            <a:solidFill>
              <a:srgbClr val="C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ES_tradnl" sz="4000" b="1" dirty="0" smtClean="0">
                  <a:solidFill>
                    <a:srgbClr val="333333"/>
                  </a:solidFill>
                  <a:latin typeface="Symbol" pitchFamily="18" charset="2"/>
                </a:rPr>
                <a:t>a</a:t>
              </a:r>
              <a:r>
                <a:rPr lang="es-ES_tradnl" sz="4000" b="1" dirty="0" smtClean="0">
                  <a:solidFill>
                    <a:srgbClr val="333333"/>
                  </a:solidFill>
                </a:rPr>
                <a:t> </a:t>
              </a:r>
              <a:r>
                <a:rPr lang="es-ES_tradnl" sz="4000" b="1" dirty="0">
                  <a:solidFill>
                    <a:srgbClr val="333333"/>
                  </a:solidFill>
                </a:rPr>
                <a:t>= 360º</a:t>
              </a:r>
              <a:endParaRPr lang="es-ES" sz="4000" b="1" dirty="0">
                <a:solidFill>
                  <a:srgbClr val="333333"/>
                </a:solidFill>
              </a:endParaRPr>
            </a:p>
          </p:txBody>
        </p:sp>
        <p:sp>
          <p:nvSpPr>
            <p:cNvPr id="35850" name="Text Box 13"/>
            <p:cNvSpPr txBox="1">
              <a:spLocks noChangeArrowheads="1"/>
            </p:cNvSpPr>
            <p:nvPr/>
          </p:nvSpPr>
          <p:spPr bwMode="auto">
            <a:xfrm>
              <a:off x="2517" y="2108"/>
              <a:ext cx="1134" cy="407"/>
            </a:xfrm>
            <a:prstGeom prst="rect">
              <a:avLst/>
            </a:prstGeom>
            <a:solidFill>
              <a:srgbClr val="C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ES_tradnl" sz="3600" b="1" dirty="0">
                  <a:solidFill>
                    <a:srgbClr val="333333"/>
                  </a:solidFill>
                </a:rPr>
                <a:t>Un giro</a:t>
              </a:r>
              <a:endParaRPr lang="es-ES" sz="3600" b="1" dirty="0">
                <a:solidFill>
                  <a:srgbClr val="333333"/>
                </a:solidFill>
              </a:endParaRPr>
            </a:p>
          </p:txBody>
        </p:sp>
        <p:sp>
          <p:nvSpPr>
            <p:cNvPr id="35851" name="Line 14"/>
            <p:cNvSpPr>
              <a:spLocks noChangeShapeType="1"/>
            </p:cNvSpPr>
            <p:nvPr/>
          </p:nvSpPr>
          <p:spPr bwMode="auto">
            <a:xfrm>
              <a:off x="4046" y="2256"/>
              <a:ext cx="81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5853" name="Text Box 16"/>
            <p:cNvSpPr txBox="1">
              <a:spLocks noChangeArrowheads="1"/>
            </p:cNvSpPr>
            <p:nvPr/>
          </p:nvSpPr>
          <p:spPr bwMode="auto">
            <a:xfrm>
              <a:off x="2076" y="2748"/>
              <a:ext cx="1891" cy="834"/>
            </a:xfrm>
            <a:prstGeom prst="rect">
              <a:avLst/>
            </a:prstGeom>
            <a:solidFill>
              <a:srgbClr val="C0B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 typeface="Symbol" pitchFamily="18" charset="2"/>
                <a:buNone/>
              </a:pPr>
              <a:r>
                <a:rPr lang="es-ES_tradnl" sz="4000" b="1" dirty="0">
                  <a:solidFill>
                    <a:srgbClr val="333333"/>
                  </a:solidFill>
                  <a:latin typeface="Symbol" pitchFamily="18" charset="2"/>
                </a:rPr>
                <a:t>w = </a:t>
              </a:r>
            </a:p>
            <a:p>
              <a:pPr eaLnBrk="1" hangingPunct="1">
                <a:buFont typeface="Symbol" pitchFamily="18" charset="2"/>
                <a:buNone/>
              </a:pPr>
              <a:r>
                <a:rPr lang="es-ES_tradnl" sz="4000" b="1" dirty="0">
                  <a:solidFill>
                    <a:srgbClr val="333333"/>
                  </a:solidFill>
                  <a:latin typeface="Symbol" pitchFamily="18" charset="2"/>
                </a:rPr>
                <a:t>      </a:t>
              </a:r>
              <a:r>
                <a:rPr lang="es-ES_tradnl" sz="4000" b="1" dirty="0" smtClean="0">
                  <a:solidFill>
                    <a:srgbClr val="333333"/>
                  </a:solidFill>
                  <a:latin typeface="Symbol" pitchFamily="18" charset="2"/>
                </a:rPr>
                <a:t>  </a:t>
              </a:r>
              <a:r>
                <a:rPr lang="es-ES_tradnl" sz="4000" b="1" dirty="0" err="1" smtClean="0">
                  <a:solidFill>
                    <a:srgbClr val="333333"/>
                  </a:solidFill>
                </a:rPr>
                <a:t>T</a:t>
              </a:r>
              <a:r>
                <a:rPr lang="es-ES_tradnl" sz="1400" b="1" dirty="0" err="1" smtClean="0">
                  <a:solidFill>
                    <a:srgbClr val="333333"/>
                  </a:solidFill>
                </a:rPr>
                <a:t>período</a:t>
              </a:r>
              <a:endParaRPr lang="es-ES" sz="4000" b="1" dirty="0">
                <a:solidFill>
                  <a:srgbClr val="333333"/>
                </a:solidFill>
                <a:latin typeface="Symbol" pitchFamily="18" charset="2"/>
              </a:endParaRPr>
            </a:p>
          </p:txBody>
        </p:sp>
        <p:sp>
          <p:nvSpPr>
            <p:cNvPr id="35855" name="Line 18"/>
            <p:cNvSpPr>
              <a:spLocks noChangeShapeType="1"/>
            </p:cNvSpPr>
            <p:nvPr/>
          </p:nvSpPr>
          <p:spPr bwMode="auto">
            <a:xfrm flipV="1">
              <a:off x="1746" y="890"/>
              <a:ext cx="953" cy="40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5856" name="Line 19"/>
            <p:cNvSpPr>
              <a:spLocks noChangeShapeType="1"/>
            </p:cNvSpPr>
            <p:nvPr/>
          </p:nvSpPr>
          <p:spPr bwMode="auto">
            <a:xfrm>
              <a:off x="1746" y="1298"/>
              <a:ext cx="998" cy="18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5857" name="Text Box 20"/>
            <p:cNvSpPr txBox="1">
              <a:spLocks noChangeArrowheads="1"/>
            </p:cNvSpPr>
            <p:nvPr/>
          </p:nvSpPr>
          <p:spPr bwMode="auto">
            <a:xfrm>
              <a:off x="657" y="580"/>
              <a:ext cx="122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ES_tradnl" sz="4000" b="1" dirty="0">
                  <a:solidFill>
                    <a:srgbClr val="333333"/>
                  </a:solidFill>
                  <a:latin typeface="Symbol" pitchFamily="18" charset="2"/>
                </a:rPr>
                <a:t>a = w . </a:t>
              </a:r>
              <a:r>
                <a:rPr lang="es-ES_tradnl" sz="4000" b="1" dirty="0">
                  <a:solidFill>
                    <a:srgbClr val="333333"/>
                  </a:solidFill>
                </a:rPr>
                <a:t>t</a:t>
              </a:r>
              <a:endParaRPr lang="es-ES" sz="4000" b="1" dirty="0">
                <a:solidFill>
                  <a:srgbClr val="333333"/>
                </a:solidFill>
                <a:latin typeface="Symbol" pitchFamily="18" charset="2"/>
              </a:endParaRPr>
            </a:p>
          </p:txBody>
        </p:sp>
      </p:grpSp>
      <p:sp>
        <p:nvSpPr>
          <p:cNvPr id="44037" name="Line 23"/>
          <p:cNvSpPr>
            <a:spLocks noChangeShapeType="1"/>
          </p:cNvSpPr>
          <p:nvPr/>
        </p:nvSpPr>
        <p:spPr bwMode="auto">
          <a:xfrm>
            <a:off x="-17463" y="1063625"/>
            <a:ext cx="9144001" cy="0"/>
          </a:xfrm>
          <a:prstGeom prst="line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5846" name="17 Rectángulo"/>
          <p:cNvSpPr>
            <a:spLocks noChangeArrowheads="1"/>
          </p:cNvSpPr>
          <p:nvPr/>
        </p:nvSpPr>
        <p:spPr bwMode="auto">
          <a:xfrm>
            <a:off x="74339" y="4981574"/>
            <a:ext cx="2902224" cy="1477328"/>
          </a:xfrm>
          <a:prstGeom prst="rect">
            <a:avLst/>
          </a:prstGeom>
          <a:solidFill>
            <a:srgbClr val="C0BB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s-ES_tradnl" b="1" dirty="0" smtClean="0">
                <a:solidFill>
                  <a:srgbClr val="333333"/>
                </a:solidFill>
              </a:rPr>
              <a:t>PERÍODO:</a:t>
            </a:r>
          </a:p>
          <a:p>
            <a:r>
              <a:rPr lang="es-ES_tradnl" b="1" dirty="0" smtClean="0">
                <a:solidFill>
                  <a:srgbClr val="333333"/>
                </a:solidFill>
              </a:rPr>
              <a:t>es </a:t>
            </a:r>
            <a:r>
              <a:rPr lang="es-ES_tradnl" b="1" dirty="0">
                <a:solidFill>
                  <a:srgbClr val="333333"/>
                </a:solidFill>
              </a:rPr>
              <a:t>el tiempo necesario para dar una vuelta completa. Se simboliza </a:t>
            </a:r>
            <a:r>
              <a:rPr lang="es-ES_tradnl" b="1" dirty="0">
                <a:solidFill>
                  <a:srgbClr val="FF0000"/>
                </a:solidFill>
              </a:rPr>
              <a:t>“T”.</a:t>
            </a:r>
            <a:endParaRPr lang="es-AR" b="1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12700"/>
            <a:ext cx="9144000" cy="1143000"/>
          </a:xfrm>
          <a:prstGeom prst="rect">
            <a:avLst/>
          </a:prstGeom>
          <a:solidFill>
            <a:srgbClr val="C0BB00"/>
          </a:solidFill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MOVIMIENTO CIRCULAR</a:t>
            </a:r>
            <a:b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_tradnl" sz="25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CÁLCULO DE LA VELOCIDAD ANGULAR</a:t>
            </a:r>
            <a:endParaRPr lang="es-ES" sz="25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42519" y="1447581"/>
            <a:ext cx="5484019" cy="646331"/>
          </a:xfrm>
          <a:prstGeom prst="rect">
            <a:avLst/>
          </a:prstGeom>
          <a:solidFill>
            <a:srgbClr val="C0BB00"/>
          </a:solidFill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r>
              <a:rPr lang="es-AR" dirty="0" smtClean="0"/>
              <a:t>Ángulo girado por el móvil en un tiempo «t»</a:t>
            </a:r>
            <a:endParaRPr lang="es-AR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659659" y="2356534"/>
            <a:ext cx="5466879" cy="646331"/>
          </a:xfrm>
          <a:prstGeom prst="rect">
            <a:avLst/>
          </a:prstGeom>
          <a:solidFill>
            <a:srgbClr val="C0BB00"/>
          </a:solidFill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r>
              <a:rPr lang="es-AR" dirty="0" smtClean="0"/>
              <a:t>Velocidad angular del móvil expresada en °/</a:t>
            </a:r>
            <a:r>
              <a:rPr lang="es-AR" dirty="0" err="1" smtClean="0"/>
              <a:t>seg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6539478" y="3967161"/>
                <a:ext cx="1314784" cy="584775"/>
              </a:xfrm>
              <a:prstGeom prst="rect">
                <a:avLst/>
              </a:prstGeom>
              <a:solidFill>
                <a:srgbClr val="C0BB00"/>
              </a:solidFill>
              <a:ln>
                <a:noFill/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s-AR" sz="3200" b="1" i="1" smtClean="0">
                        <a:solidFill>
                          <a:srgbClr val="333333"/>
                        </a:solidFill>
                        <a:latin typeface="Cambria Math"/>
                      </a:rPr>
                      <m:t>𝟐</m:t>
                    </m:r>
                    <m:r>
                      <m:rPr>
                        <m:sty m:val="p"/>
                      </m:rPr>
                      <a:rPr lang="el-GR" sz="3200" b="1" i="1" smtClean="0">
                        <a:solidFill>
                          <a:srgbClr val="333333"/>
                        </a:solidFill>
                        <a:latin typeface="Cambria Math"/>
                      </a:rPr>
                      <m:t>π</m:t>
                    </m:r>
                  </m:oMath>
                </a14:m>
                <a:r>
                  <a:rPr lang="es-ES" sz="3200" b="1" dirty="0" smtClean="0">
                    <a:solidFill>
                      <a:srgbClr val="333333"/>
                    </a:solidFill>
                  </a:rPr>
                  <a:t>rad</a:t>
                </a:r>
                <a:endParaRPr lang="es-ES" sz="3200" b="1" dirty="0">
                  <a:solidFill>
                    <a:srgbClr val="333333"/>
                  </a:solidFill>
                </a:endParaRPr>
              </a:p>
            </p:txBody>
          </p:sp>
        </mc:Choice>
        <mc:Fallback xmlns="">
          <p:sp>
            <p:nvSpPr>
              <p:cNvPr id="23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9478" y="3967161"/>
                <a:ext cx="1314784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3542" r="-11163" b="-33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3"/>
              <p:cNvSpPr txBox="1">
                <a:spLocks noChangeArrowheads="1"/>
              </p:cNvSpPr>
              <p:nvPr/>
            </p:nvSpPr>
            <p:spPr bwMode="auto">
              <a:xfrm>
                <a:off x="4470509" y="5051641"/>
                <a:ext cx="1529586" cy="584775"/>
              </a:xfrm>
              <a:prstGeom prst="rect">
                <a:avLst/>
              </a:prstGeom>
              <a:solidFill>
                <a:srgbClr val="C0BB00"/>
              </a:solidFill>
              <a:ln>
                <a:noFill/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3200" b="1" i="1" u="sng" smtClean="0">
                          <a:solidFill>
                            <a:srgbClr val="333333"/>
                          </a:solidFill>
                          <a:latin typeface="Cambria Math"/>
                        </a:rPr>
                        <m:t>𝟐</m:t>
                      </m:r>
                      <m:r>
                        <m:rPr>
                          <m:sty m:val="p"/>
                        </m:rPr>
                        <a:rPr lang="el-GR" sz="3200" b="1" i="1" u="sng" smtClean="0">
                          <a:solidFill>
                            <a:srgbClr val="333333"/>
                          </a:solidFill>
                          <a:latin typeface="Cambria Math"/>
                        </a:rPr>
                        <m:t>π</m:t>
                      </m:r>
                      <m:r>
                        <a:rPr lang="es-AR" sz="3200" b="1" i="1" u="sng" smtClean="0">
                          <a:solidFill>
                            <a:srgbClr val="333333"/>
                          </a:solidFill>
                          <a:latin typeface="Cambria Math"/>
                        </a:rPr>
                        <m:t>𝒓𝒂𝒅</m:t>
                      </m:r>
                    </m:oMath>
                  </m:oMathPara>
                </a14:m>
                <a:endParaRPr lang="es-ES" sz="3200" b="1" u="sng" dirty="0">
                  <a:solidFill>
                    <a:srgbClr val="333333"/>
                  </a:solidFill>
                </a:endParaRPr>
              </a:p>
            </p:txBody>
          </p:sp>
        </mc:Choice>
        <mc:Fallback xmlns="">
          <p:sp>
            <p:nvSpPr>
              <p:cNvPr id="24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0509" y="5051641"/>
                <a:ext cx="1529586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1239" y="1665971"/>
            <a:ext cx="1295400" cy="1311274"/>
          </a:xfrm>
          <a:prstGeom prst="rect">
            <a:avLst/>
          </a:prstGeom>
          <a:solidFill>
            <a:srgbClr val="C0B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4000" b="1" dirty="0">
                <a:solidFill>
                  <a:srgbClr val="333333"/>
                </a:solidFill>
              </a:rPr>
              <a:t>t = </a:t>
            </a:r>
            <a:r>
              <a:rPr lang="es-ES_tradnl" sz="4000" b="1" u="sng" dirty="0">
                <a:solidFill>
                  <a:srgbClr val="333333"/>
                </a:solidFill>
                <a:latin typeface="Symbol" pitchFamily="18" charset="2"/>
              </a:rPr>
              <a:t>a</a:t>
            </a:r>
          </a:p>
          <a:p>
            <a:pPr eaLnBrk="1" hangingPunct="1"/>
            <a:r>
              <a:rPr lang="es-ES_tradnl" sz="4000" b="1" dirty="0">
                <a:solidFill>
                  <a:srgbClr val="333333"/>
                </a:solidFill>
                <a:latin typeface="Symbol" pitchFamily="18" charset="2"/>
              </a:rPr>
              <a:t>      w</a:t>
            </a:r>
            <a:endParaRPr lang="es-ES" sz="4000" b="1" dirty="0">
              <a:solidFill>
                <a:srgbClr val="333333"/>
              </a:solidFill>
              <a:latin typeface="Symbol" pitchFamily="18" charset="2"/>
            </a:endParaRPr>
          </a:p>
        </p:txBody>
      </p:sp>
    </p:spTree>
  </p:cSld>
  <p:clrMapOvr>
    <a:masterClrMapping/>
  </p:clrMapOvr>
  <p:transition advTm="12492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2633663" y="3429000"/>
            <a:ext cx="1362075" cy="15875"/>
          </a:xfrm>
          <a:prstGeom prst="line">
            <a:avLst/>
          </a:prstGeom>
          <a:noFill/>
          <a:ln w="38100">
            <a:solidFill>
              <a:schemeClr val="bg2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1258888" y="2133600"/>
            <a:ext cx="2736850" cy="2736850"/>
          </a:xfrm>
          <a:prstGeom prst="ellipse">
            <a:avLst/>
          </a:prstGeom>
          <a:noFill/>
          <a:ln w="38100">
            <a:solidFill>
              <a:srgbClr val="C0BB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s-AR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2641600" y="2590800"/>
            <a:ext cx="1028700" cy="852488"/>
          </a:xfrm>
          <a:prstGeom prst="line">
            <a:avLst/>
          </a:prstGeom>
          <a:noFill/>
          <a:ln w="38100">
            <a:solidFill>
              <a:schemeClr val="bg2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0" name="Arc 7"/>
          <p:cNvSpPr>
            <a:spLocks/>
          </p:cNvSpPr>
          <p:nvPr/>
        </p:nvSpPr>
        <p:spPr bwMode="auto">
          <a:xfrm>
            <a:off x="2681288" y="2851150"/>
            <a:ext cx="935037" cy="615950"/>
          </a:xfrm>
          <a:custGeom>
            <a:avLst/>
            <a:gdLst>
              <a:gd name="T0" fmla="*/ 2147483647 w 21583"/>
              <a:gd name="T1" fmla="*/ 0 h 15387"/>
              <a:gd name="T2" fmla="*/ 2147483647 w 21583"/>
              <a:gd name="T3" fmla="*/ 2147483647 h 15387"/>
              <a:gd name="T4" fmla="*/ 0 w 21583"/>
              <a:gd name="T5" fmla="*/ 2147483647 h 15387"/>
              <a:gd name="T6" fmla="*/ 0 60000 65536"/>
              <a:gd name="T7" fmla="*/ 0 60000 65536"/>
              <a:gd name="T8" fmla="*/ 0 60000 65536"/>
              <a:gd name="T9" fmla="*/ 0 w 21583"/>
              <a:gd name="T10" fmla="*/ 0 h 15387"/>
              <a:gd name="T11" fmla="*/ 21583 w 21583"/>
              <a:gd name="T12" fmla="*/ 15387 h 153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3" h="15387" fill="none" extrusionOk="0">
                <a:moveTo>
                  <a:pt x="15159" y="-1"/>
                </a:moveTo>
                <a:cubicBezTo>
                  <a:pt x="19065" y="3848"/>
                  <a:pt x="21362" y="9039"/>
                  <a:pt x="21582" y="14519"/>
                </a:cubicBezTo>
              </a:path>
              <a:path w="21583" h="15387" stroke="0" extrusionOk="0">
                <a:moveTo>
                  <a:pt x="15159" y="-1"/>
                </a:moveTo>
                <a:cubicBezTo>
                  <a:pt x="19065" y="3848"/>
                  <a:pt x="21362" y="9039"/>
                  <a:pt x="21582" y="14519"/>
                </a:cubicBezTo>
                <a:lnTo>
                  <a:pt x="0" y="15387"/>
                </a:lnTo>
                <a:lnTo>
                  <a:pt x="15159" y="-1"/>
                </a:lnTo>
                <a:close/>
              </a:path>
            </a:pathLst>
          </a:custGeom>
          <a:noFill/>
          <a:ln w="38100">
            <a:solidFill>
              <a:schemeClr val="bg2">
                <a:lumMod val="25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3132138" y="2997200"/>
            <a:ext cx="328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 dirty="0">
                <a:solidFill>
                  <a:srgbClr val="333333"/>
                </a:solidFill>
                <a:latin typeface="Symbol" pitchFamily="18" charset="2"/>
              </a:rPr>
              <a:t>a</a:t>
            </a:r>
            <a:endParaRPr lang="es-ES" sz="2400" dirty="0">
              <a:solidFill>
                <a:srgbClr val="333333"/>
              </a:solidFill>
              <a:latin typeface="Symbol" pitchFamily="18" charset="2"/>
            </a:endParaRP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2484438" y="32845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>
                <a:solidFill>
                  <a:srgbClr val="333333"/>
                </a:solidFill>
              </a:rPr>
              <a:t>o</a:t>
            </a:r>
            <a:endParaRPr lang="es-ES" sz="2400">
              <a:solidFill>
                <a:srgbClr val="333333"/>
              </a:solidFill>
            </a:endParaRP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4500563" y="1989138"/>
            <a:ext cx="4643437" cy="1569660"/>
          </a:xfrm>
          <a:prstGeom prst="rect">
            <a:avLst/>
          </a:prstGeom>
          <a:solidFill>
            <a:srgbClr val="C0BB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sz="2400" b="1" dirty="0">
                <a:solidFill>
                  <a:srgbClr val="333333"/>
                </a:solidFill>
              </a:rPr>
              <a:t>La</a:t>
            </a:r>
            <a:r>
              <a:rPr lang="es-ES_tradnl" sz="2400" b="1" dirty="0"/>
              <a:t> </a:t>
            </a:r>
            <a:r>
              <a:rPr lang="es-ES_tradnl" sz="2400" b="1" dirty="0">
                <a:solidFill>
                  <a:srgbClr val="000099"/>
                </a:solidFill>
              </a:rPr>
              <a:t>velocidad tangencial</a:t>
            </a:r>
            <a:r>
              <a:rPr lang="es-ES_tradnl" sz="2400" b="1" dirty="0"/>
              <a:t> </a:t>
            </a:r>
            <a:r>
              <a:rPr lang="es-ES_tradnl" sz="2400" b="1" dirty="0">
                <a:solidFill>
                  <a:srgbClr val="333333"/>
                </a:solidFill>
              </a:rPr>
              <a:t>se </a:t>
            </a:r>
          </a:p>
          <a:p>
            <a:pPr algn="ctr" eaLnBrk="1" hangingPunct="1"/>
            <a:r>
              <a:rPr lang="es-ES_tradnl" sz="2400" b="1" dirty="0">
                <a:solidFill>
                  <a:srgbClr val="333333"/>
                </a:solidFill>
              </a:rPr>
              <a:t>representa con un vector </a:t>
            </a:r>
          </a:p>
          <a:p>
            <a:pPr algn="ctr" eaLnBrk="1" hangingPunct="1"/>
            <a:r>
              <a:rPr lang="es-ES_tradnl" sz="2400" b="1" dirty="0">
                <a:solidFill>
                  <a:srgbClr val="333333"/>
                </a:solidFill>
              </a:rPr>
              <a:t>perpendicular al radio de </a:t>
            </a:r>
          </a:p>
          <a:p>
            <a:pPr algn="ctr" eaLnBrk="1" hangingPunct="1"/>
            <a:r>
              <a:rPr lang="es-ES_tradnl" sz="2400" b="1" dirty="0" smtClean="0">
                <a:solidFill>
                  <a:srgbClr val="333333"/>
                </a:solidFill>
              </a:rPr>
              <a:t>circunferencia. </a:t>
            </a:r>
            <a:endParaRPr lang="es-ES_tradnl" sz="2400" b="1" dirty="0">
              <a:solidFill>
                <a:srgbClr val="333333"/>
              </a:solidFill>
            </a:endParaRPr>
          </a:p>
        </p:txBody>
      </p:sp>
      <p:sp>
        <p:nvSpPr>
          <p:cNvPr id="36874" name="Text Box 12"/>
          <p:cNvSpPr txBox="1">
            <a:spLocks noChangeArrowheads="1"/>
          </p:cNvSpPr>
          <p:nvPr/>
        </p:nvSpPr>
        <p:spPr bwMode="auto">
          <a:xfrm>
            <a:off x="2627314" y="5157788"/>
            <a:ext cx="615791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Symbol" pitchFamily="18" charset="2"/>
              <a:buNone/>
            </a:pPr>
            <a:r>
              <a:rPr lang="es-ES_tradnl" sz="4000" dirty="0" err="1">
                <a:solidFill>
                  <a:srgbClr val="333333"/>
                </a:solidFill>
              </a:rPr>
              <a:t>V</a:t>
            </a:r>
            <a:r>
              <a:rPr lang="es-ES_tradnl" sz="4000" baseline="-25000" dirty="0" err="1">
                <a:solidFill>
                  <a:srgbClr val="333333"/>
                </a:solidFill>
              </a:rPr>
              <a:t>t</a:t>
            </a:r>
            <a:r>
              <a:rPr lang="es-ES_tradnl" sz="4000" dirty="0">
                <a:solidFill>
                  <a:srgbClr val="333333"/>
                </a:solidFill>
              </a:rPr>
              <a:t> = </a:t>
            </a:r>
            <a:r>
              <a:rPr lang="es-ES_tradnl" sz="4000" dirty="0">
                <a:solidFill>
                  <a:srgbClr val="333333"/>
                </a:solidFill>
                <a:latin typeface="Symbol" pitchFamily="18" charset="2"/>
              </a:rPr>
              <a:t>w</a:t>
            </a:r>
            <a:r>
              <a:rPr lang="es-ES_tradnl" sz="4000" dirty="0">
                <a:solidFill>
                  <a:srgbClr val="333333"/>
                </a:solidFill>
              </a:rPr>
              <a:t>. </a:t>
            </a:r>
            <a:r>
              <a:rPr lang="es-ES_tradnl" sz="4000" dirty="0" smtClean="0">
                <a:solidFill>
                  <a:srgbClr val="333333"/>
                </a:solidFill>
              </a:rPr>
              <a:t>Radio </a:t>
            </a:r>
            <a:r>
              <a:rPr lang="es-ES_tradnl" sz="4000" dirty="0">
                <a:solidFill>
                  <a:srgbClr val="333333"/>
                </a:solidFill>
              </a:rPr>
              <a:t>= </a:t>
            </a:r>
            <a:r>
              <a:rPr lang="es-ES_tradnl" sz="4000" u="sng" dirty="0" smtClean="0">
                <a:solidFill>
                  <a:srgbClr val="333333"/>
                </a:solidFill>
              </a:rPr>
              <a:t>2</a:t>
            </a:r>
            <a:r>
              <a:rPr lang="es-ES_tradnl" sz="4000" u="sng" dirty="0" smtClean="0">
                <a:solidFill>
                  <a:srgbClr val="333333"/>
                </a:solidFill>
                <a:latin typeface="Symbol" pitchFamily="18" charset="2"/>
              </a:rPr>
              <a:t>p</a:t>
            </a:r>
            <a:r>
              <a:rPr lang="es-ES_tradnl" sz="4000" dirty="0" smtClean="0">
                <a:solidFill>
                  <a:srgbClr val="333333"/>
                </a:solidFill>
              </a:rPr>
              <a:t>rad. </a:t>
            </a:r>
            <a:r>
              <a:rPr lang="es-ES_tradnl" sz="4000" dirty="0">
                <a:solidFill>
                  <a:srgbClr val="333333"/>
                </a:solidFill>
              </a:rPr>
              <a:t>R</a:t>
            </a:r>
          </a:p>
          <a:p>
            <a:pPr eaLnBrk="1" hangingPunct="1"/>
            <a:r>
              <a:rPr lang="es-ES_tradnl" sz="4000" dirty="0">
                <a:solidFill>
                  <a:srgbClr val="333333"/>
                </a:solidFill>
              </a:rPr>
              <a:t>                   </a:t>
            </a:r>
            <a:r>
              <a:rPr lang="es-ES_tradnl" sz="4000" dirty="0" smtClean="0">
                <a:solidFill>
                  <a:srgbClr val="333333"/>
                </a:solidFill>
              </a:rPr>
              <a:t>       T </a:t>
            </a:r>
            <a:r>
              <a:rPr lang="es-ES_tradnl" sz="900" dirty="0">
                <a:solidFill>
                  <a:srgbClr val="333333"/>
                </a:solidFill>
              </a:rPr>
              <a:t>es el tiempo necesario para dar una vuelta completa. </a:t>
            </a:r>
          </a:p>
          <a:p>
            <a:pPr eaLnBrk="1" hangingPunct="1"/>
            <a:r>
              <a:rPr lang="es-ES_tradnl" sz="900" dirty="0">
                <a:solidFill>
                  <a:srgbClr val="333333"/>
                </a:solidFill>
              </a:rPr>
              <a:t>                                                                                                Se simboliza </a:t>
            </a:r>
            <a:r>
              <a:rPr lang="es-ES_tradnl" sz="900" dirty="0">
                <a:solidFill>
                  <a:srgbClr val="FF0000"/>
                </a:solidFill>
              </a:rPr>
              <a:t>“</a:t>
            </a:r>
            <a:r>
              <a:rPr lang="es-ES_tradnl" sz="900" b="1" dirty="0">
                <a:solidFill>
                  <a:srgbClr val="FF0000"/>
                </a:solidFill>
              </a:rPr>
              <a:t>T</a:t>
            </a:r>
            <a:r>
              <a:rPr lang="es-ES_tradnl" sz="900" dirty="0" smtClean="0">
                <a:solidFill>
                  <a:srgbClr val="FF0000"/>
                </a:solidFill>
              </a:rPr>
              <a:t>”.</a:t>
            </a:r>
            <a:endParaRPr lang="es-ES" sz="4000" dirty="0">
              <a:solidFill>
                <a:srgbClr val="333333"/>
              </a:solidFill>
              <a:latin typeface="Symbol" pitchFamily="18" charset="2"/>
            </a:endParaRPr>
          </a:p>
        </p:txBody>
      </p:sp>
      <p:sp>
        <p:nvSpPr>
          <p:cNvPr id="36875" name="Text Box 14"/>
          <p:cNvSpPr txBox="1">
            <a:spLocks noChangeArrowheads="1"/>
          </p:cNvSpPr>
          <p:nvPr/>
        </p:nvSpPr>
        <p:spPr bwMode="auto">
          <a:xfrm>
            <a:off x="2535238" y="25828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2400">
                <a:solidFill>
                  <a:srgbClr val="333333"/>
                </a:solidFill>
              </a:rPr>
              <a:t>R</a:t>
            </a:r>
            <a:endParaRPr lang="es-ES" sz="2400">
              <a:solidFill>
                <a:srgbClr val="333333"/>
              </a:solidFill>
            </a:endParaRPr>
          </a:p>
        </p:txBody>
      </p:sp>
      <p:sp>
        <p:nvSpPr>
          <p:cNvPr id="36876" name="Line 15"/>
          <p:cNvSpPr>
            <a:spLocks noChangeShapeType="1"/>
          </p:cNvSpPr>
          <p:nvPr/>
        </p:nvSpPr>
        <p:spPr bwMode="auto">
          <a:xfrm flipH="1" flipV="1">
            <a:off x="3006725" y="1916113"/>
            <a:ext cx="647700" cy="64928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7" name="Line 16"/>
          <p:cNvSpPr>
            <a:spLocks noChangeShapeType="1"/>
          </p:cNvSpPr>
          <p:nvPr/>
        </p:nvSpPr>
        <p:spPr bwMode="auto">
          <a:xfrm flipV="1">
            <a:off x="3995738" y="2636838"/>
            <a:ext cx="1587" cy="7921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8" name="Text Box 17"/>
          <p:cNvSpPr txBox="1">
            <a:spLocks noChangeArrowheads="1"/>
          </p:cNvSpPr>
          <p:nvPr/>
        </p:nvSpPr>
        <p:spPr bwMode="auto">
          <a:xfrm>
            <a:off x="3059113" y="155733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b="1">
                <a:solidFill>
                  <a:srgbClr val="000099"/>
                </a:solidFill>
              </a:rPr>
              <a:t>V</a:t>
            </a:r>
            <a:r>
              <a:rPr lang="es-ES_tradnl" b="1" baseline="-25000">
                <a:solidFill>
                  <a:srgbClr val="000099"/>
                </a:solidFill>
              </a:rPr>
              <a:t>t</a:t>
            </a:r>
            <a:endParaRPr lang="es-ES" b="1" baseline="-25000">
              <a:solidFill>
                <a:srgbClr val="000099"/>
              </a:solidFill>
            </a:endParaRPr>
          </a:p>
        </p:txBody>
      </p:sp>
      <p:sp>
        <p:nvSpPr>
          <p:cNvPr id="36879" name="Text Box 18"/>
          <p:cNvSpPr txBox="1">
            <a:spLocks noChangeArrowheads="1"/>
          </p:cNvSpPr>
          <p:nvPr/>
        </p:nvSpPr>
        <p:spPr bwMode="auto">
          <a:xfrm>
            <a:off x="4140200" y="23495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b="1">
                <a:solidFill>
                  <a:srgbClr val="000099"/>
                </a:solidFill>
              </a:rPr>
              <a:t>V</a:t>
            </a:r>
            <a:r>
              <a:rPr lang="es-ES_tradnl" b="1" baseline="-25000">
                <a:solidFill>
                  <a:srgbClr val="000099"/>
                </a:solidFill>
              </a:rPr>
              <a:t>t</a:t>
            </a:r>
            <a:endParaRPr lang="es-ES" b="1" baseline="-25000">
              <a:solidFill>
                <a:srgbClr val="000099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-27384"/>
            <a:ext cx="9180512" cy="1143000"/>
          </a:xfrm>
          <a:prstGeom prst="rect">
            <a:avLst/>
          </a:prstGeom>
          <a:solidFill>
            <a:srgbClr val="C0BB00"/>
          </a:solidFill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MOVIMIENTO CIRCULAR</a:t>
            </a:r>
            <a:b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_tradnl" sz="25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VELOCIDAD TANGENCIAL</a:t>
            </a:r>
            <a:endParaRPr lang="es-ES" sz="25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Llamada ovalada"/>
          <p:cNvSpPr/>
          <p:nvPr/>
        </p:nvSpPr>
        <p:spPr>
          <a:xfrm>
            <a:off x="3997325" y="3741738"/>
            <a:ext cx="2518891" cy="839390"/>
          </a:xfrm>
          <a:prstGeom prst="wedgeEllipseCallout">
            <a:avLst>
              <a:gd name="adj1" fmla="val -54109"/>
              <a:gd name="adj2" fmla="val 151461"/>
            </a:avLst>
          </a:prstGeom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rgbClr val="000099"/>
                </a:solidFill>
              </a:rPr>
              <a:t>Velocidad Angular</a:t>
            </a:r>
            <a:endParaRPr lang="es-AR" dirty="0">
              <a:solidFill>
                <a:srgbClr val="000099"/>
              </a:solidFill>
            </a:endParaRPr>
          </a:p>
        </p:txBody>
      </p:sp>
      <p:sp>
        <p:nvSpPr>
          <p:cNvPr id="21" name="20 Llamada ovalada"/>
          <p:cNvSpPr/>
          <p:nvPr/>
        </p:nvSpPr>
        <p:spPr>
          <a:xfrm>
            <a:off x="6516216" y="3558798"/>
            <a:ext cx="2518891" cy="839390"/>
          </a:xfrm>
          <a:prstGeom prst="wedgeEllipseCallout">
            <a:avLst>
              <a:gd name="adj1" fmla="val -54109"/>
              <a:gd name="adj2" fmla="val 151461"/>
            </a:avLst>
          </a:prstGeom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rgbClr val="000099"/>
                </a:solidFill>
              </a:rPr>
              <a:t>Radio del arco girado</a:t>
            </a:r>
            <a:endParaRPr lang="es-AR" dirty="0">
              <a:solidFill>
                <a:srgbClr val="000099"/>
              </a:solidFill>
            </a:endParaRPr>
          </a:p>
        </p:txBody>
      </p:sp>
      <p:sp>
        <p:nvSpPr>
          <p:cNvPr id="23" name="22 Llamada ovalada"/>
          <p:cNvSpPr/>
          <p:nvPr/>
        </p:nvSpPr>
        <p:spPr>
          <a:xfrm>
            <a:off x="58737" y="4870450"/>
            <a:ext cx="2518891" cy="839390"/>
          </a:xfrm>
          <a:prstGeom prst="wedgeEllipseCallout">
            <a:avLst>
              <a:gd name="adj1" fmla="val 57317"/>
              <a:gd name="adj2" fmla="val 44038"/>
            </a:avLst>
          </a:prstGeom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rgbClr val="000099"/>
                </a:solidFill>
              </a:rPr>
              <a:t>Velocidad Tangencial</a:t>
            </a:r>
            <a:endParaRPr lang="es-AR" dirty="0">
              <a:solidFill>
                <a:srgbClr val="000099"/>
              </a:solidFill>
            </a:endParaRPr>
          </a:p>
        </p:txBody>
      </p:sp>
      <p:sp>
        <p:nvSpPr>
          <p:cNvPr id="24" name="23 Llamada ovalada"/>
          <p:cNvSpPr/>
          <p:nvPr/>
        </p:nvSpPr>
        <p:spPr>
          <a:xfrm>
            <a:off x="1814984" y="6018610"/>
            <a:ext cx="2518891" cy="839390"/>
          </a:xfrm>
          <a:prstGeom prst="wedgeEllipseCallout">
            <a:avLst>
              <a:gd name="adj1" fmla="val 95131"/>
              <a:gd name="adj2" fmla="val -31612"/>
            </a:avLst>
          </a:prstGeom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s-ES_tradnl" sz="800" dirty="0" smtClean="0">
                <a:solidFill>
                  <a:srgbClr val="333333"/>
                </a:solidFill>
              </a:rPr>
              <a:t>es el tiempo necesario para dar una vuelta completa. </a:t>
            </a:r>
          </a:p>
          <a:p>
            <a:pPr eaLnBrk="1" hangingPunct="1"/>
            <a:r>
              <a:rPr lang="es-ES_tradnl" sz="800" dirty="0" smtClean="0">
                <a:solidFill>
                  <a:srgbClr val="333333"/>
                </a:solidFill>
              </a:rPr>
              <a:t>                                                                                                Se simboliza </a:t>
            </a:r>
            <a:r>
              <a:rPr lang="es-ES_tradnl" sz="800" dirty="0" smtClean="0">
                <a:solidFill>
                  <a:srgbClr val="FF0000"/>
                </a:solidFill>
              </a:rPr>
              <a:t>“</a:t>
            </a:r>
            <a:r>
              <a:rPr lang="es-ES_tradnl" sz="800" b="1" dirty="0" smtClean="0">
                <a:solidFill>
                  <a:srgbClr val="FF0000"/>
                </a:solidFill>
              </a:rPr>
              <a:t>T</a:t>
            </a:r>
            <a:r>
              <a:rPr lang="es-ES_tradnl" sz="800" dirty="0" smtClean="0">
                <a:solidFill>
                  <a:srgbClr val="FF0000"/>
                </a:solidFill>
              </a:rPr>
              <a:t>”.</a:t>
            </a:r>
            <a:endParaRPr lang="es-ES" sz="800" dirty="0" smtClean="0">
              <a:solidFill>
                <a:srgbClr val="333333"/>
              </a:solidFill>
              <a:latin typeface="Symbol" pitchFamily="18" charset="2"/>
            </a:endParaRPr>
          </a:p>
          <a:p>
            <a:pPr algn="ctr"/>
            <a:endParaRPr lang="es-AR" sz="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Tm="13722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16"/>
          <p:cNvSpPr txBox="1">
            <a:spLocks noChangeArrowheads="1"/>
          </p:cNvSpPr>
          <p:nvPr/>
        </p:nvSpPr>
        <p:spPr bwMode="auto">
          <a:xfrm>
            <a:off x="468313" y="1341438"/>
            <a:ext cx="4032250" cy="3970337"/>
          </a:xfrm>
          <a:prstGeom prst="rect">
            <a:avLst/>
          </a:prstGeom>
          <a:solidFill>
            <a:srgbClr val="C0BB00"/>
          </a:solidFill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800" b="1" dirty="0">
                <a:solidFill>
                  <a:srgbClr val="000099"/>
                </a:solidFill>
              </a:rPr>
              <a:t>Se llama fuerza centrípeta a la fuerza, dirigida hacia el centro de curvatura</a:t>
            </a:r>
          </a:p>
          <a:p>
            <a:pPr algn="ctr" eaLnBrk="1" hangingPunct="1"/>
            <a:r>
              <a:rPr lang="es-ES" sz="2800" b="1" dirty="0">
                <a:solidFill>
                  <a:srgbClr val="000099"/>
                </a:solidFill>
              </a:rPr>
              <a:t>de la trayectoria, que actúa sobre un objeto en movimiento sobre una trayectoria curvilínea.</a:t>
            </a:r>
            <a:r>
              <a:rPr lang="es-ES" b="1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37892" name="Text Box 21"/>
          <p:cNvSpPr txBox="1">
            <a:spLocks noChangeArrowheads="1"/>
          </p:cNvSpPr>
          <p:nvPr/>
        </p:nvSpPr>
        <p:spPr bwMode="auto">
          <a:xfrm>
            <a:off x="5471504" y="5499498"/>
            <a:ext cx="3528641" cy="769937"/>
          </a:xfrm>
          <a:prstGeom prst="rect">
            <a:avLst/>
          </a:prstGeom>
          <a:solidFill>
            <a:srgbClr val="C0BB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sz="4400" dirty="0" err="1">
                <a:solidFill>
                  <a:srgbClr val="000099"/>
                </a:solidFill>
              </a:rPr>
              <a:t>F</a:t>
            </a:r>
            <a:r>
              <a:rPr lang="es-ES_tradnl" sz="4400" baseline="-25000" dirty="0" err="1">
                <a:solidFill>
                  <a:srgbClr val="000099"/>
                </a:solidFill>
              </a:rPr>
              <a:t>cp</a:t>
            </a:r>
            <a:r>
              <a:rPr lang="es-ES_tradnl" sz="4400" dirty="0">
                <a:solidFill>
                  <a:srgbClr val="000099"/>
                </a:solidFill>
              </a:rPr>
              <a:t> = </a:t>
            </a:r>
            <a:r>
              <a:rPr lang="es-ES_tradnl" sz="4400" dirty="0" err="1" smtClean="0">
                <a:solidFill>
                  <a:srgbClr val="000099"/>
                </a:solidFill>
              </a:rPr>
              <a:t>m.a</a:t>
            </a:r>
            <a:r>
              <a:rPr lang="es-ES_tradnl" sz="4400" baseline="-25000" dirty="0" err="1" smtClean="0">
                <a:solidFill>
                  <a:srgbClr val="000099"/>
                </a:solidFill>
              </a:rPr>
              <a:t>cp</a:t>
            </a:r>
            <a:endParaRPr lang="es-ES" sz="4000" dirty="0">
              <a:solidFill>
                <a:srgbClr val="000099"/>
              </a:solidFill>
            </a:endParaRPr>
          </a:p>
        </p:txBody>
      </p:sp>
      <p:sp>
        <p:nvSpPr>
          <p:cNvPr id="37893" name="Arc 29"/>
          <p:cNvSpPr>
            <a:spLocks/>
          </p:cNvSpPr>
          <p:nvPr/>
        </p:nvSpPr>
        <p:spPr bwMode="auto">
          <a:xfrm>
            <a:off x="6189663" y="2144713"/>
            <a:ext cx="2206625" cy="2160587"/>
          </a:xfrm>
          <a:custGeom>
            <a:avLst/>
            <a:gdLst>
              <a:gd name="T0" fmla="*/ 0 w 22064"/>
              <a:gd name="T1" fmla="*/ 2147483647 h 21600"/>
              <a:gd name="T2" fmla="*/ 2147483647 w 22064"/>
              <a:gd name="T3" fmla="*/ 2147483647 h 21600"/>
              <a:gd name="T4" fmla="*/ 2147483647 w 22064"/>
              <a:gd name="T5" fmla="*/ 2147483647 h 21600"/>
              <a:gd name="T6" fmla="*/ 0 60000 65536"/>
              <a:gd name="T7" fmla="*/ 0 60000 65536"/>
              <a:gd name="T8" fmla="*/ 0 60000 65536"/>
              <a:gd name="T9" fmla="*/ 0 w 22064"/>
              <a:gd name="T10" fmla="*/ 0 h 21600"/>
              <a:gd name="T11" fmla="*/ 22064 w 220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4" h="21600" fill="none" extrusionOk="0">
                <a:moveTo>
                  <a:pt x="-1" y="4"/>
                </a:moveTo>
                <a:cubicBezTo>
                  <a:pt x="154" y="1"/>
                  <a:pt x="309" y="-1"/>
                  <a:pt x="464" y="0"/>
                </a:cubicBezTo>
                <a:cubicBezTo>
                  <a:pt x="12393" y="0"/>
                  <a:pt x="22064" y="9670"/>
                  <a:pt x="22064" y="21600"/>
                </a:cubicBezTo>
              </a:path>
              <a:path w="22064" h="21600" stroke="0" extrusionOk="0">
                <a:moveTo>
                  <a:pt x="-1" y="4"/>
                </a:moveTo>
                <a:cubicBezTo>
                  <a:pt x="154" y="1"/>
                  <a:pt x="309" y="-1"/>
                  <a:pt x="464" y="0"/>
                </a:cubicBezTo>
                <a:cubicBezTo>
                  <a:pt x="12393" y="0"/>
                  <a:pt x="22064" y="9670"/>
                  <a:pt x="22064" y="21600"/>
                </a:cubicBezTo>
                <a:lnTo>
                  <a:pt x="464" y="21600"/>
                </a:lnTo>
                <a:lnTo>
                  <a:pt x="-1" y="4"/>
                </a:lnTo>
                <a:close/>
              </a:path>
            </a:pathLst>
          </a:custGeom>
          <a:noFill/>
          <a:ln w="381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37894" name="Line 31"/>
          <p:cNvSpPr>
            <a:spLocks noChangeShapeType="1"/>
          </p:cNvSpPr>
          <p:nvPr/>
        </p:nvSpPr>
        <p:spPr bwMode="auto">
          <a:xfrm flipH="1" flipV="1">
            <a:off x="6107113" y="4243388"/>
            <a:ext cx="2287587" cy="15875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895" name="Line 32"/>
          <p:cNvSpPr>
            <a:spLocks noChangeShapeType="1"/>
          </p:cNvSpPr>
          <p:nvPr/>
        </p:nvSpPr>
        <p:spPr bwMode="auto">
          <a:xfrm flipV="1">
            <a:off x="6121400" y="2809875"/>
            <a:ext cx="1666875" cy="142557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896" name="Arc 34"/>
          <p:cNvSpPr>
            <a:spLocks/>
          </p:cNvSpPr>
          <p:nvPr/>
        </p:nvSpPr>
        <p:spPr bwMode="auto">
          <a:xfrm>
            <a:off x="6156325" y="3716338"/>
            <a:ext cx="792163" cy="536575"/>
          </a:xfrm>
          <a:custGeom>
            <a:avLst/>
            <a:gdLst>
              <a:gd name="T0" fmla="*/ 2147483647 w 21600"/>
              <a:gd name="T1" fmla="*/ 0 h 14642"/>
              <a:gd name="T2" fmla="*/ 2147483647 w 21600"/>
              <a:gd name="T3" fmla="*/ 2147483647 h 14642"/>
              <a:gd name="T4" fmla="*/ 0 w 21600"/>
              <a:gd name="T5" fmla="*/ 2147483647 h 14642"/>
              <a:gd name="T6" fmla="*/ 0 60000 65536"/>
              <a:gd name="T7" fmla="*/ 0 60000 65536"/>
              <a:gd name="T8" fmla="*/ 0 60000 65536"/>
              <a:gd name="T9" fmla="*/ 0 w 21600"/>
              <a:gd name="T10" fmla="*/ 0 h 14642"/>
              <a:gd name="T11" fmla="*/ 21600 w 21600"/>
              <a:gd name="T12" fmla="*/ 14642 h 146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642" fill="none" extrusionOk="0">
                <a:moveTo>
                  <a:pt x="15879" y="0"/>
                </a:moveTo>
                <a:cubicBezTo>
                  <a:pt x="19557" y="3989"/>
                  <a:pt x="21600" y="9216"/>
                  <a:pt x="21600" y="14642"/>
                </a:cubicBezTo>
              </a:path>
              <a:path w="21600" h="14642" stroke="0" extrusionOk="0">
                <a:moveTo>
                  <a:pt x="15879" y="0"/>
                </a:moveTo>
                <a:cubicBezTo>
                  <a:pt x="19557" y="3989"/>
                  <a:pt x="21600" y="9216"/>
                  <a:pt x="21600" y="14642"/>
                </a:cubicBezTo>
                <a:lnTo>
                  <a:pt x="0" y="14642"/>
                </a:lnTo>
                <a:lnTo>
                  <a:pt x="15879" y="0"/>
                </a:lnTo>
                <a:close/>
              </a:path>
            </a:pathLst>
          </a:custGeom>
          <a:noFill/>
          <a:ln w="28575">
            <a:solidFill>
              <a:srgbClr val="00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37897" name="Line 35"/>
          <p:cNvSpPr>
            <a:spLocks noChangeShapeType="1"/>
          </p:cNvSpPr>
          <p:nvPr/>
        </p:nvSpPr>
        <p:spPr bwMode="auto">
          <a:xfrm flipH="1">
            <a:off x="7380288" y="2797175"/>
            <a:ext cx="434975" cy="3444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898" name="Line 36"/>
          <p:cNvSpPr>
            <a:spLocks noChangeShapeType="1"/>
          </p:cNvSpPr>
          <p:nvPr/>
        </p:nvSpPr>
        <p:spPr bwMode="auto">
          <a:xfrm flipH="1" flipV="1">
            <a:off x="7121525" y="2057400"/>
            <a:ext cx="681038" cy="7381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7899" name="Text Box 37"/>
          <p:cNvSpPr txBox="1">
            <a:spLocks noChangeArrowheads="1"/>
          </p:cNvSpPr>
          <p:nvPr/>
        </p:nvSpPr>
        <p:spPr bwMode="auto">
          <a:xfrm>
            <a:off x="6516688" y="3789363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>
                <a:solidFill>
                  <a:srgbClr val="0033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37900" name="Text Box 38"/>
          <p:cNvSpPr txBox="1">
            <a:spLocks noChangeArrowheads="1"/>
          </p:cNvSpPr>
          <p:nvPr/>
        </p:nvSpPr>
        <p:spPr bwMode="auto">
          <a:xfrm>
            <a:off x="6948488" y="263683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>
                <a:solidFill>
                  <a:srgbClr val="990000"/>
                </a:solidFill>
              </a:rPr>
              <a:t>a</a:t>
            </a:r>
            <a:r>
              <a:rPr lang="es-ES" b="1" baseline="-25000">
                <a:solidFill>
                  <a:srgbClr val="990000"/>
                </a:solidFill>
              </a:rPr>
              <a:t>cp</a:t>
            </a:r>
          </a:p>
        </p:txBody>
      </p:sp>
      <p:sp>
        <p:nvSpPr>
          <p:cNvPr id="37901" name="Text Box 39"/>
          <p:cNvSpPr txBox="1">
            <a:spLocks noChangeArrowheads="1"/>
          </p:cNvSpPr>
          <p:nvPr/>
        </p:nvSpPr>
        <p:spPr bwMode="auto">
          <a:xfrm>
            <a:off x="7235825" y="19161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>
                <a:solidFill>
                  <a:srgbClr val="000099"/>
                </a:solidFill>
              </a:rPr>
              <a:t>v</a:t>
            </a:r>
            <a:r>
              <a:rPr lang="es-ES" b="1" baseline="-25000">
                <a:solidFill>
                  <a:srgbClr val="000099"/>
                </a:solidFill>
              </a:rPr>
              <a:t>t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-27384"/>
            <a:ext cx="9180512" cy="1143000"/>
          </a:xfrm>
          <a:prstGeom prst="rect">
            <a:avLst/>
          </a:prstGeom>
          <a:solidFill>
            <a:srgbClr val="C0BB00"/>
          </a:solidFill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MOVIMIENTO CIRCULAR</a:t>
            </a:r>
            <a:br>
              <a:rPr lang="es-ES_tradn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_tradnl" sz="25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FUERZAS CENTRÍPETA Y CENTRÍFUGA</a:t>
            </a:r>
            <a:endParaRPr lang="es-ES" sz="25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47570">
    <p:dissolve/>
  </p:transition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7"/>
          <p:cNvSpPr txBox="1">
            <a:spLocks noChangeArrowheads="1"/>
          </p:cNvSpPr>
          <p:nvPr/>
        </p:nvSpPr>
        <p:spPr bwMode="auto">
          <a:xfrm>
            <a:off x="395288" y="373063"/>
            <a:ext cx="8497887" cy="1384300"/>
          </a:xfrm>
          <a:prstGeom prst="rect">
            <a:avLst/>
          </a:prstGeom>
          <a:solidFill>
            <a:srgbClr val="C0BB00"/>
          </a:solidFill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 dirty="0">
                <a:solidFill>
                  <a:srgbClr val="000099"/>
                </a:solidFill>
              </a:rPr>
              <a:t>FUERZA CENTRÍFUGA: Aparece como reacción a la fuerza centrípeta y está dirigida hacia afuera de la circunferencia, con dirección radial.</a:t>
            </a:r>
          </a:p>
        </p:txBody>
      </p:sp>
      <p:pic>
        <p:nvPicPr>
          <p:cNvPr id="38915" name="Picture 6" descr="20070924klpcnafyq_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989138"/>
            <a:ext cx="4498975" cy="46799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Line 8"/>
          <p:cNvSpPr>
            <a:spLocks noChangeShapeType="1"/>
          </p:cNvSpPr>
          <p:nvPr/>
        </p:nvSpPr>
        <p:spPr bwMode="auto">
          <a:xfrm flipV="1">
            <a:off x="5318125" y="3071813"/>
            <a:ext cx="890588" cy="8493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17" name="Line 9"/>
          <p:cNvSpPr>
            <a:spLocks noChangeShapeType="1"/>
          </p:cNvSpPr>
          <p:nvPr/>
        </p:nvSpPr>
        <p:spPr bwMode="auto">
          <a:xfrm flipV="1">
            <a:off x="4575175" y="2376488"/>
            <a:ext cx="0" cy="13128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18" name="Line 10"/>
          <p:cNvSpPr>
            <a:spLocks noChangeShapeType="1"/>
          </p:cNvSpPr>
          <p:nvPr/>
        </p:nvSpPr>
        <p:spPr bwMode="auto">
          <a:xfrm flipH="1" flipV="1">
            <a:off x="3163888" y="2840038"/>
            <a:ext cx="615950" cy="10207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19" name="Text Box 12"/>
          <p:cNvSpPr txBox="1">
            <a:spLocks noChangeArrowheads="1"/>
          </p:cNvSpPr>
          <p:nvPr/>
        </p:nvSpPr>
        <p:spPr bwMode="auto">
          <a:xfrm>
            <a:off x="6659563" y="2682875"/>
            <a:ext cx="217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>
                <a:solidFill>
                  <a:srgbClr val="000099"/>
                </a:solidFill>
              </a:rPr>
              <a:t>Fuerza centrífuga</a:t>
            </a:r>
          </a:p>
        </p:txBody>
      </p:sp>
    </p:spTree>
  </p:cSld>
  <p:clrMapOvr>
    <a:masterClrMapping/>
  </p:clrMapOvr>
  <p:transition advTm="5866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3743</TotalTime>
  <Words>386</Words>
  <Application>Microsoft Office PowerPoint</Application>
  <PresentationFormat>Presentación en pantalla (4:3)</PresentationFormat>
  <Paragraphs>88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Cambria Math</vt:lpstr>
      <vt:lpstr>Lucida Sans Unicode</vt:lpstr>
      <vt:lpstr>Symbol</vt:lpstr>
      <vt:lpstr>Verdana</vt:lpstr>
      <vt:lpstr>Wingdings 2</vt:lpstr>
      <vt:lpstr>Wingdings 3</vt:lpstr>
      <vt:lpstr>Concurrencia</vt:lpstr>
      <vt:lpstr>Presentación de PowerPoint</vt:lpstr>
      <vt:lpstr>MOVIMIENTO CIRCULAR VELOCIDAD ANGULAR</vt:lpstr>
      <vt:lpstr>MOVIMIENTO CIRCULAR VELOCIDAD ANGULAR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U.N.C. FAUDI FÍSICA</dc:title>
  <dc:creator>pentagono</dc:creator>
  <cp:lastModifiedBy>GUSTAVO</cp:lastModifiedBy>
  <cp:revision>265</cp:revision>
  <dcterms:created xsi:type="dcterms:W3CDTF">2010-04-19T22:16:23Z</dcterms:created>
  <dcterms:modified xsi:type="dcterms:W3CDTF">2021-01-20T22:29:43Z</dcterms:modified>
</cp:coreProperties>
</file>