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34" r:id="rId2"/>
  </p:sldMasterIdLst>
  <p:sldIdLst>
    <p:sldId id="272" r:id="rId3"/>
    <p:sldId id="267" r:id="rId4"/>
    <p:sldId id="270" r:id="rId5"/>
    <p:sldId id="269" r:id="rId6"/>
    <p:sldId id="271" r:id="rId7"/>
    <p:sldId id="277" r:id="rId8"/>
    <p:sldId id="256" r:id="rId9"/>
    <p:sldId id="265" r:id="rId10"/>
    <p:sldId id="259" r:id="rId11"/>
    <p:sldId id="276" r:id="rId12"/>
    <p:sldId id="261" r:id="rId13"/>
    <p:sldId id="257" r:id="rId14"/>
    <p:sldId id="262" r:id="rId15"/>
    <p:sldId id="258" r:id="rId16"/>
    <p:sldId id="263" r:id="rId17"/>
    <p:sldId id="260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CC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2B43C-E5B9-48D6-9144-9DF4A0EC30D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44D7DDC-2596-45B3-94B0-F841989460EC}">
      <dgm:prSet phldrT="[Texto]"/>
      <dgm:spPr/>
      <dgm:t>
        <a:bodyPr/>
        <a:lstStyle/>
        <a:p>
          <a:r>
            <a:rPr lang="es-AR" b="1" dirty="0" smtClean="0"/>
            <a:t>INTRODUCCION A LA FISICA APLICADA</a:t>
          </a:r>
          <a:endParaRPr lang="es-AR" b="1" dirty="0"/>
        </a:p>
      </dgm:t>
    </dgm:pt>
    <dgm:pt modelId="{92FBCB97-61CB-460D-B2A2-F123E7A4AFC9}" type="parTrans" cxnId="{ECED3A71-4C35-44F8-970F-E17EC11411D6}">
      <dgm:prSet/>
      <dgm:spPr/>
      <dgm:t>
        <a:bodyPr/>
        <a:lstStyle/>
        <a:p>
          <a:endParaRPr lang="es-AR"/>
        </a:p>
      </dgm:t>
    </dgm:pt>
    <dgm:pt modelId="{E777DF95-B376-45CD-A3CC-12C3CB0CA282}" type="sibTrans" cxnId="{ECED3A71-4C35-44F8-970F-E17EC11411D6}">
      <dgm:prSet/>
      <dgm:spPr/>
      <dgm:t>
        <a:bodyPr/>
        <a:lstStyle/>
        <a:p>
          <a:endParaRPr lang="es-AR"/>
        </a:p>
      </dgm:t>
    </dgm:pt>
    <dgm:pt modelId="{254F23FC-A548-477F-8E67-EA83EEFB7996}">
      <dgm:prSet phldrT="[Texto]"/>
      <dgm:spPr/>
      <dgm:t>
        <a:bodyPr/>
        <a:lstStyle/>
        <a:p>
          <a:r>
            <a:rPr lang="es-AR" b="1" dirty="0" smtClean="0"/>
            <a:t>CINEMATICA Y DINAMICA</a:t>
          </a:r>
          <a:endParaRPr lang="es-AR" b="1" dirty="0"/>
        </a:p>
      </dgm:t>
    </dgm:pt>
    <dgm:pt modelId="{6DF1A7BD-53FB-400F-A00B-B6F687084698}" type="parTrans" cxnId="{DA1366A9-7B7A-4D59-82B3-7BC7A55C6925}">
      <dgm:prSet/>
      <dgm:spPr/>
      <dgm:t>
        <a:bodyPr/>
        <a:lstStyle/>
        <a:p>
          <a:endParaRPr lang="es-AR"/>
        </a:p>
      </dgm:t>
    </dgm:pt>
    <dgm:pt modelId="{271950E7-12BE-441B-98AE-87A31880FA7C}" type="sibTrans" cxnId="{DA1366A9-7B7A-4D59-82B3-7BC7A55C6925}">
      <dgm:prSet/>
      <dgm:spPr/>
      <dgm:t>
        <a:bodyPr/>
        <a:lstStyle/>
        <a:p>
          <a:endParaRPr lang="es-AR"/>
        </a:p>
      </dgm:t>
    </dgm:pt>
    <dgm:pt modelId="{65E88D63-8DDB-43DB-AA2E-8D426B969EC3}">
      <dgm:prSet phldrT="[Texto]"/>
      <dgm:spPr/>
      <dgm:t>
        <a:bodyPr/>
        <a:lstStyle/>
        <a:p>
          <a:r>
            <a:rPr lang="es-AR" dirty="0" smtClean="0"/>
            <a:t> </a:t>
          </a:r>
          <a:r>
            <a:rPr lang="es-AR" b="1" dirty="0" smtClean="0"/>
            <a:t>Las leyes del movimiento para comprender la lógica de los  mecanismos.</a:t>
          </a:r>
          <a:endParaRPr lang="es-AR" dirty="0"/>
        </a:p>
      </dgm:t>
    </dgm:pt>
    <dgm:pt modelId="{7DB797AF-A522-4C27-9CFA-E95DC37C974F}" type="parTrans" cxnId="{7DE65F7F-94C5-4AF4-B9F6-51643E3F7CFD}">
      <dgm:prSet/>
      <dgm:spPr/>
      <dgm:t>
        <a:bodyPr/>
        <a:lstStyle/>
        <a:p>
          <a:endParaRPr lang="es-AR"/>
        </a:p>
      </dgm:t>
    </dgm:pt>
    <dgm:pt modelId="{B5A168CA-6024-4313-8663-D95CF732F938}" type="sibTrans" cxnId="{7DE65F7F-94C5-4AF4-B9F6-51643E3F7CFD}">
      <dgm:prSet/>
      <dgm:spPr/>
      <dgm:t>
        <a:bodyPr/>
        <a:lstStyle/>
        <a:p>
          <a:endParaRPr lang="es-AR"/>
        </a:p>
      </dgm:t>
    </dgm:pt>
    <dgm:pt modelId="{DBD98EBC-FC34-4BEC-B885-E4419A4F2B6E}">
      <dgm:prSet phldrT="[Texto]"/>
      <dgm:spPr/>
      <dgm:t>
        <a:bodyPr/>
        <a:lstStyle/>
        <a:p>
          <a:r>
            <a:rPr lang="es-AR" b="1" dirty="0" smtClean="0"/>
            <a:t>CALOR HIDROSTATICA E HIDRODINAMICA</a:t>
          </a:r>
          <a:endParaRPr lang="es-AR" b="1" dirty="0"/>
        </a:p>
      </dgm:t>
    </dgm:pt>
    <dgm:pt modelId="{7997E72F-C196-4CAA-A4E6-C172A046CF0C}" type="parTrans" cxnId="{562597CB-6BB2-48B0-82E0-947A630CD56D}">
      <dgm:prSet/>
      <dgm:spPr/>
      <dgm:t>
        <a:bodyPr/>
        <a:lstStyle/>
        <a:p>
          <a:endParaRPr lang="es-AR"/>
        </a:p>
      </dgm:t>
    </dgm:pt>
    <dgm:pt modelId="{272D6492-1DD5-4489-B873-6D944CE152CF}" type="sibTrans" cxnId="{562597CB-6BB2-48B0-82E0-947A630CD56D}">
      <dgm:prSet/>
      <dgm:spPr/>
      <dgm:t>
        <a:bodyPr/>
        <a:lstStyle/>
        <a:p>
          <a:endParaRPr lang="es-AR"/>
        </a:p>
      </dgm:t>
    </dgm:pt>
    <dgm:pt modelId="{96E59466-95A2-48BD-8D01-A6C096224B9A}">
      <dgm:prSet phldrT="[Texto]"/>
      <dgm:spPr/>
      <dgm:t>
        <a:bodyPr/>
        <a:lstStyle/>
        <a:p>
          <a:r>
            <a:rPr lang="es-AR" dirty="0" smtClean="0"/>
            <a:t> </a:t>
          </a:r>
          <a:r>
            <a:rPr lang="es-AR" b="1" dirty="0" smtClean="0"/>
            <a:t>Los cambios de estado de estado de la materia, los cambios que sufre un cuerpo un cuerpo al someterlo a cambios de temperatura, y el estudio de los fluidos.</a:t>
          </a:r>
          <a:endParaRPr lang="es-AR" dirty="0"/>
        </a:p>
      </dgm:t>
    </dgm:pt>
    <dgm:pt modelId="{BF608A04-2E3F-40FF-8CF4-64D6CF541259}" type="parTrans" cxnId="{F99718AB-11F4-4661-B346-AC5684CF5C7D}">
      <dgm:prSet/>
      <dgm:spPr/>
      <dgm:t>
        <a:bodyPr/>
        <a:lstStyle/>
        <a:p>
          <a:endParaRPr lang="es-AR"/>
        </a:p>
      </dgm:t>
    </dgm:pt>
    <dgm:pt modelId="{918E0D03-88F4-46B9-8F3E-9A42D5048B4C}" type="sibTrans" cxnId="{F99718AB-11F4-4661-B346-AC5684CF5C7D}">
      <dgm:prSet/>
      <dgm:spPr/>
      <dgm:t>
        <a:bodyPr/>
        <a:lstStyle/>
        <a:p>
          <a:endParaRPr lang="es-AR"/>
        </a:p>
      </dgm:t>
    </dgm:pt>
    <dgm:pt modelId="{986B05B2-D49A-4F6E-BD4E-76D171EA8D9A}">
      <dgm:prSet/>
      <dgm:spPr/>
      <dgm:t>
        <a:bodyPr/>
        <a:lstStyle/>
        <a:p>
          <a:r>
            <a:rPr lang="es-AR" b="1" dirty="0" smtClean="0"/>
            <a:t>ESTATICA</a:t>
          </a:r>
        </a:p>
        <a:p>
          <a:endParaRPr lang="es-AR" dirty="0"/>
        </a:p>
      </dgm:t>
    </dgm:pt>
    <dgm:pt modelId="{97A5FDC4-3E73-41DC-9145-AAC640E46D86}" type="parTrans" cxnId="{130717FD-CC3E-419E-8367-24A11DA7BE68}">
      <dgm:prSet/>
      <dgm:spPr/>
      <dgm:t>
        <a:bodyPr/>
        <a:lstStyle/>
        <a:p>
          <a:endParaRPr lang="es-AR"/>
        </a:p>
      </dgm:t>
    </dgm:pt>
    <dgm:pt modelId="{AC647272-90BA-4C2C-B727-404B185392A5}" type="sibTrans" cxnId="{130717FD-CC3E-419E-8367-24A11DA7BE68}">
      <dgm:prSet/>
      <dgm:spPr/>
      <dgm:t>
        <a:bodyPr/>
        <a:lstStyle/>
        <a:p>
          <a:endParaRPr lang="es-AR"/>
        </a:p>
      </dgm:t>
    </dgm:pt>
    <dgm:pt modelId="{1CCF9F1B-092F-460D-8D0E-5F9558CABD88}">
      <dgm:prSet/>
      <dgm:spPr/>
      <dgm:t>
        <a:bodyPr/>
        <a:lstStyle/>
        <a:p>
          <a:r>
            <a:rPr lang="es-AR" b="1" dirty="0" smtClean="0"/>
            <a:t>Las condiciones que deben cumplir las distintas componentes de una estructura para lograr las condiciones de estabilidad</a:t>
          </a:r>
          <a:endParaRPr lang="es-AR" b="1" dirty="0"/>
        </a:p>
      </dgm:t>
    </dgm:pt>
    <dgm:pt modelId="{630FA6CF-0DF5-445D-AE89-40D320D98DDF}" type="parTrans" cxnId="{322BE17C-6306-4B5C-AE8A-FFA71206EE70}">
      <dgm:prSet/>
      <dgm:spPr/>
      <dgm:t>
        <a:bodyPr/>
        <a:lstStyle/>
        <a:p>
          <a:endParaRPr lang="es-AR"/>
        </a:p>
      </dgm:t>
    </dgm:pt>
    <dgm:pt modelId="{96B49A6C-72ED-44B1-ABEC-315E09B4B537}" type="sibTrans" cxnId="{322BE17C-6306-4B5C-AE8A-FFA71206EE70}">
      <dgm:prSet/>
      <dgm:spPr/>
      <dgm:t>
        <a:bodyPr/>
        <a:lstStyle/>
        <a:p>
          <a:endParaRPr lang="es-AR"/>
        </a:p>
      </dgm:t>
    </dgm:pt>
    <dgm:pt modelId="{0776E59D-6E85-4956-923E-580448DC6F63}">
      <dgm:prSet/>
      <dgm:spPr/>
      <dgm:t>
        <a:bodyPr/>
        <a:lstStyle/>
        <a:p>
          <a:r>
            <a:rPr lang="es-AR" b="1" dirty="0" smtClean="0"/>
            <a:t>ONDAS</a:t>
          </a:r>
          <a:r>
            <a:rPr lang="es-AR" dirty="0" smtClean="0"/>
            <a:t> </a:t>
          </a:r>
          <a:endParaRPr lang="es-AR" dirty="0"/>
        </a:p>
      </dgm:t>
    </dgm:pt>
    <dgm:pt modelId="{7E4F3E65-3862-43F5-8899-CADD83CB0902}" type="parTrans" cxnId="{8CE836D5-565A-4DFD-B0B2-A3EB6A95368F}">
      <dgm:prSet/>
      <dgm:spPr/>
      <dgm:t>
        <a:bodyPr/>
        <a:lstStyle/>
        <a:p>
          <a:endParaRPr lang="es-AR"/>
        </a:p>
      </dgm:t>
    </dgm:pt>
    <dgm:pt modelId="{D6E22921-2EE0-46D7-938A-82A65A963350}" type="sibTrans" cxnId="{8CE836D5-565A-4DFD-B0B2-A3EB6A95368F}">
      <dgm:prSet/>
      <dgm:spPr/>
      <dgm:t>
        <a:bodyPr/>
        <a:lstStyle/>
        <a:p>
          <a:endParaRPr lang="es-AR"/>
        </a:p>
      </dgm:t>
    </dgm:pt>
    <dgm:pt modelId="{3494E1E7-F681-4431-98C3-B792F5F29D62}">
      <dgm:prSet/>
      <dgm:spPr/>
      <dgm:t>
        <a:bodyPr/>
        <a:lstStyle/>
        <a:p>
          <a:r>
            <a:rPr lang="es-AR" b="1" dirty="0" smtClean="0"/>
            <a:t>La incidencia de los distintos tipos de ondas y sus efectos sobre el proyecto en estudio, o del proyecto sobre el medio. </a:t>
          </a:r>
          <a:endParaRPr lang="es-AR" b="1" dirty="0"/>
        </a:p>
      </dgm:t>
    </dgm:pt>
    <dgm:pt modelId="{987655FB-BD3D-46BA-AC77-7A72A8192DD2}" type="parTrans" cxnId="{7B18B606-2744-45C7-BE5C-70F1F5BE1C7D}">
      <dgm:prSet/>
      <dgm:spPr/>
      <dgm:t>
        <a:bodyPr/>
        <a:lstStyle/>
        <a:p>
          <a:endParaRPr lang="es-AR"/>
        </a:p>
      </dgm:t>
    </dgm:pt>
    <dgm:pt modelId="{1215554C-959B-4C45-99AA-B7A9B80BB26B}" type="sibTrans" cxnId="{7B18B606-2744-45C7-BE5C-70F1F5BE1C7D}">
      <dgm:prSet/>
      <dgm:spPr/>
      <dgm:t>
        <a:bodyPr/>
        <a:lstStyle/>
        <a:p>
          <a:endParaRPr lang="es-AR"/>
        </a:p>
      </dgm:t>
    </dgm:pt>
    <dgm:pt modelId="{3AD41453-98BE-40FF-9D32-327D48EA984B}">
      <dgm:prSet phldrT="[Texto]"/>
      <dgm:spPr/>
      <dgm:t>
        <a:bodyPr/>
        <a:lstStyle/>
        <a:p>
          <a:pPr algn="just"/>
          <a:r>
            <a:rPr lang="es-AR" b="1" dirty="0" smtClean="0"/>
            <a:t>La cuantificación, unidades, notación científica, cifras significativas y por supuesto Densidad y Peso especifico.</a:t>
          </a:r>
          <a:endParaRPr lang="es-AR" b="1" dirty="0"/>
        </a:p>
      </dgm:t>
    </dgm:pt>
    <dgm:pt modelId="{89A30972-D253-4210-8DC6-B78EA6E7DF9F}" type="sibTrans" cxnId="{E4FA83F5-825B-430E-9810-E31CBD3BDDC2}">
      <dgm:prSet/>
      <dgm:spPr/>
      <dgm:t>
        <a:bodyPr/>
        <a:lstStyle/>
        <a:p>
          <a:endParaRPr lang="es-AR"/>
        </a:p>
      </dgm:t>
    </dgm:pt>
    <dgm:pt modelId="{D46E0DD9-3D87-42C3-A17B-7F58FB0F697E}" type="parTrans" cxnId="{E4FA83F5-825B-430E-9810-E31CBD3BDDC2}">
      <dgm:prSet/>
      <dgm:spPr/>
      <dgm:t>
        <a:bodyPr/>
        <a:lstStyle/>
        <a:p>
          <a:endParaRPr lang="es-AR"/>
        </a:p>
      </dgm:t>
    </dgm:pt>
    <dgm:pt modelId="{BD115993-88AA-4582-9BE4-3E3CBEE19201}" type="pres">
      <dgm:prSet presAssocID="{FD72B43C-E5B9-48D6-9144-9DF4A0EC30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2487EC3-0310-48EE-8D63-022929545972}" type="pres">
      <dgm:prSet presAssocID="{B44D7DDC-2596-45B3-94B0-F841989460EC}" presName="composite" presStyleCnt="0"/>
      <dgm:spPr/>
    </dgm:pt>
    <dgm:pt modelId="{B5DBA8A9-9EDA-45AC-9DA8-5533AB4F1251}" type="pres">
      <dgm:prSet presAssocID="{B44D7DDC-2596-45B3-94B0-F841989460EC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337D0D1-A749-4DE2-B087-061CB2E2841C}" type="pres">
      <dgm:prSet presAssocID="{B44D7DDC-2596-45B3-94B0-F841989460EC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D8EEC1C-17F8-44C5-91B4-F02A6E85888E}" type="pres">
      <dgm:prSet presAssocID="{E777DF95-B376-45CD-A3CC-12C3CB0CA282}" presName="space" presStyleCnt="0"/>
      <dgm:spPr/>
    </dgm:pt>
    <dgm:pt modelId="{CD4F4A7F-D5D2-4F39-9893-A3D7913AD64C}" type="pres">
      <dgm:prSet presAssocID="{254F23FC-A548-477F-8E67-EA83EEFB7996}" presName="composite" presStyleCnt="0"/>
      <dgm:spPr/>
    </dgm:pt>
    <dgm:pt modelId="{E902EAF2-E256-4708-9B87-B1A347DFE8B1}" type="pres">
      <dgm:prSet presAssocID="{254F23FC-A548-477F-8E67-EA83EEFB799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6A9513A-A454-4A3D-977E-1550F3E70A05}" type="pres">
      <dgm:prSet presAssocID="{254F23FC-A548-477F-8E67-EA83EEFB7996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855F38A-226F-481F-9FF6-117EE257943C}" type="pres">
      <dgm:prSet presAssocID="{271950E7-12BE-441B-98AE-87A31880FA7C}" presName="space" presStyleCnt="0"/>
      <dgm:spPr/>
    </dgm:pt>
    <dgm:pt modelId="{A2554A00-F6C8-4EE8-B80F-5BA23F67F4D7}" type="pres">
      <dgm:prSet presAssocID="{DBD98EBC-FC34-4BEC-B885-E4419A4F2B6E}" presName="composite" presStyleCnt="0"/>
      <dgm:spPr/>
    </dgm:pt>
    <dgm:pt modelId="{268349CA-3D43-4886-A88B-DEF21A64B413}" type="pres">
      <dgm:prSet presAssocID="{DBD98EBC-FC34-4BEC-B885-E4419A4F2B6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4B95001-C6FE-4639-9BFF-42CF283BBB1C}" type="pres">
      <dgm:prSet presAssocID="{DBD98EBC-FC34-4BEC-B885-E4419A4F2B6E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16EBF19-66C6-44AB-9449-1A89F8D8C3AD}" type="pres">
      <dgm:prSet presAssocID="{272D6492-1DD5-4489-B873-6D944CE152CF}" presName="space" presStyleCnt="0"/>
      <dgm:spPr/>
    </dgm:pt>
    <dgm:pt modelId="{C086B5D7-BBAF-499B-A1DF-2B6565EE115D}" type="pres">
      <dgm:prSet presAssocID="{986B05B2-D49A-4F6E-BD4E-76D171EA8D9A}" presName="composite" presStyleCnt="0"/>
      <dgm:spPr/>
    </dgm:pt>
    <dgm:pt modelId="{DC75A8BB-B1D1-4C26-ADB9-57F3835C3F3D}" type="pres">
      <dgm:prSet presAssocID="{986B05B2-D49A-4F6E-BD4E-76D171EA8D9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5781AB-1040-4578-9B5C-2ADEA707C55A}" type="pres">
      <dgm:prSet presAssocID="{986B05B2-D49A-4F6E-BD4E-76D171EA8D9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44D9DA0-4335-4BA3-8077-28B186AB962F}" type="pres">
      <dgm:prSet presAssocID="{AC647272-90BA-4C2C-B727-404B185392A5}" presName="space" presStyleCnt="0"/>
      <dgm:spPr/>
    </dgm:pt>
    <dgm:pt modelId="{90B02FBF-72AD-4132-B242-2DC949C0AE73}" type="pres">
      <dgm:prSet presAssocID="{0776E59D-6E85-4956-923E-580448DC6F63}" presName="composite" presStyleCnt="0"/>
      <dgm:spPr/>
    </dgm:pt>
    <dgm:pt modelId="{6E33A35B-2571-4BA4-9293-96B65A5D33E3}" type="pres">
      <dgm:prSet presAssocID="{0776E59D-6E85-4956-923E-580448DC6F6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4C9E9D1-E358-4C65-88DD-EC2128EC2F5F}" type="pres">
      <dgm:prSet presAssocID="{0776E59D-6E85-4956-923E-580448DC6F63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A1366A9-7B7A-4D59-82B3-7BC7A55C6925}" srcId="{FD72B43C-E5B9-48D6-9144-9DF4A0EC30D1}" destId="{254F23FC-A548-477F-8E67-EA83EEFB7996}" srcOrd="1" destOrd="0" parTransId="{6DF1A7BD-53FB-400F-A00B-B6F687084698}" sibTransId="{271950E7-12BE-441B-98AE-87A31880FA7C}"/>
    <dgm:cxn modelId="{72F191D0-8BED-415F-A5DE-14F71872F964}" type="presOf" srcId="{1CCF9F1B-092F-460D-8D0E-5F9558CABD88}" destId="{035781AB-1040-4578-9B5C-2ADEA707C55A}" srcOrd="0" destOrd="0" presId="urn:microsoft.com/office/officeart/2005/8/layout/hList1"/>
    <dgm:cxn modelId="{2F442259-AF3C-4CFE-91FC-3B73079C6512}" type="presOf" srcId="{986B05B2-D49A-4F6E-BD4E-76D171EA8D9A}" destId="{DC75A8BB-B1D1-4C26-ADB9-57F3835C3F3D}" srcOrd="0" destOrd="0" presId="urn:microsoft.com/office/officeart/2005/8/layout/hList1"/>
    <dgm:cxn modelId="{562597CB-6BB2-48B0-82E0-947A630CD56D}" srcId="{FD72B43C-E5B9-48D6-9144-9DF4A0EC30D1}" destId="{DBD98EBC-FC34-4BEC-B885-E4419A4F2B6E}" srcOrd="2" destOrd="0" parTransId="{7997E72F-C196-4CAA-A4E6-C172A046CF0C}" sibTransId="{272D6492-1DD5-4489-B873-6D944CE152CF}"/>
    <dgm:cxn modelId="{7DE65F7F-94C5-4AF4-B9F6-51643E3F7CFD}" srcId="{254F23FC-A548-477F-8E67-EA83EEFB7996}" destId="{65E88D63-8DDB-43DB-AA2E-8D426B969EC3}" srcOrd="0" destOrd="0" parTransId="{7DB797AF-A522-4C27-9CFA-E95DC37C974F}" sibTransId="{B5A168CA-6024-4313-8663-D95CF732F938}"/>
    <dgm:cxn modelId="{1377B8A2-CA8E-4D94-A124-83063B97A5C6}" type="presOf" srcId="{65E88D63-8DDB-43DB-AA2E-8D426B969EC3}" destId="{06A9513A-A454-4A3D-977E-1550F3E70A05}" srcOrd="0" destOrd="0" presId="urn:microsoft.com/office/officeart/2005/8/layout/hList1"/>
    <dgm:cxn modelId="{130717FD-CC3E-419E-8367-24A11DA7BE68}" srcId="{FD72B43C-E5B9-48D6-9144-9DF4A0EC30D1}" destId="{986B05B2-D49A-4F6E-BD4E-76D171EA8D9A}" srcOrd="3" destOrd="0" parTransId="{97A5FDC4-3E73-41DC-9145-AAC640E46D86}" sibTransId="{AC647272-90BA-4C2C-B727-404B185392A5}"/>
    <dgm:cxn modelId="{13389209-30F4-4DCF-8818-E77CA2492C74}" type="presOf" srcId="{DBD98EBC-FC34-4BEC-B885-E4419A4F2B6E}" destId="{268349CA-3D43-4886-A88B-DEF21A64B413}" srcOrd="0" destOrd="0" presId="urn:microsoft.com/office/officeart/2005/8/layout/hList1"/>
    <dgm:cxn modelId="{ECED3A71-4C35-44F8-970F-E17EC11411D6}" srcId="{FD72B43C-E5B9-48D6-9144-9DF4A0EC30D1}" destId="{B44D7DDC-2596-45B3-94B0-F841989460EC}" srcOrd="0" destOrd="0" parTransId="{92FBCB97-61CB-460D-B2A2-F123E7A4AFC9}" sibTransId="{E777DF95-B376-45CD-A3CC-12C3CB0CA282}"/>
    <dgm:cxn modelId="{DCE2EFFB-8586-46F1-AD0D-57C1A6FC7B4F}" type="presOf" srcId="{0776E59D-6E85-4956-923E-580448DC6F63}" destId="{6E33A35B-2571-4BA4-9293-96B65A5D33E3}" srcOrd="0" destOrd="0" presId="urn:microsoft.com/office/officeart/2005/8/layout/hList1"/>
    <dgm:cxn modelId="{E4FA83F5-825B-430E-9810-E31CBD3BDDC2}" srcId="{B44D7DDC-2596-45B3-94B0-F841989460EC}" destId="{3AD41453-98BE-40FF-9D32-327D48EA984B}" srcOrd="0" destOrd="0" parTransId="{D46E0DD9-3D87-42C3-A17B-7F58FB0F697E}" sibTransId="{89A30972-D253-4210-8DC6-B78EA6E7DF9F}"/>
    <dgm:cxn modelId="{322BE17C-6306-4B5C-AE8A-FFA71206EE70}" srcId="{986B05B2-D49A-4F6E-BD4E-76D171EA8D9A}" destId="{1CCF9F1B-092F-460D-8D0E-5F9558CABD88}" srcOrd="0" destOrd="0" parTransId="{630FA6CF-0DF5-445D-AE89-40D320D98DDF}" sibTransId="{96B49A6C-72ED-44B1-ABEC-315E09B4B537}"/>
    <dgm:cxn modelId="{19E411EE-6F8B-49F8-95A2-F53A572708CA}" type="presOf" srcId="{B44D7DDC-2596-45B3-94B0-F841989460EC}" destId="{B5DBA8A9-9EDA-45AC-9DA8-5533AB4F1251}" srcOrd="0" destOrd="0" presId="urn:microsoft.com/office/officeart/2005/8/layout/hList1"/>
    <dgm:cxn modelId="{F99718AB-11F4-4661-B346-AC5684CF5C7D}" srcId="{DBD98EBC-FC34-4BEC-B885-E4419A4F2B6E}" destId="{96E59466-95A2-48BD-8D01-A6C096224B9A}" srcOrd="0" destOrd="0" parTransId="{BF608A04-2E3F-40FF-8CF4-64D6CF541259}" sibTransId="{918E0D03-88F4-46B9-8F3E-9A42D5048B4C}"/>
    <dgm:cxn modelId="{7B18B606-2744-45C7-BE5C-70F1F5BE1C7D}" srcId="{0776E59D-6E85-4956-923E-580448DC6F63}" destId="{3494E1E7-F681-4431-98C3-B792F5F29D62}" srcOrd="0" destOrd="0" parTransId="{987655FB-BD3D-46BA-AC77-7A72A8192DD2}" sibTransId="{1215554C-959B-4C45-99AA-B7A9B80BB26B}"/>
    <dgm:cxn modelId="{C81CD93B-D6CC-4C72-AF29-55941B69A539}" type="presOf" srcId="{FD72B43C-E5B9-48D6-9144-9DF4A0EC30D1}" destId="{BD115993-88AA-4582-9BE4-3E3CBEE19201}" srcOrd="0" destOrd="0" presId="urn:microsoft.com/office/officeart/2005/8/layout/hList1"/>
    <dgm:cxn modelId="{DC91E6C0-57AF-4A9B-91D7-A6824BA0CD20}" type="presOf" srcId="{254F23FC-A548-477F-8E67-EA83EEFB7996}" destId="{E902EAF2-E256-4708-9B87-B1A347DFE8B1}" srcOrd="0" destOrd="0" presId="urn:microsoft.com/office/officeart/2005/8/layout/hList1"/>
    <dgm:cxn modelId="{8CE836D5-565A-4DFD-B0B2-A3EB6A95368F}" srcId="{FD72B43C-E5B9-48D6-9144-9DF4A0EC30D1}" destId="{0776E59D-6E85-4956-923E-580448DC6F63}" srcOrd="4" destOrd="0" parTransId="{7E4F3E65-3862-43F5-8899-CADD83CB0902}" sibTransId="{D6E22921-2EE0-46D7-938A-82A65A963350}"/>
    <dgm:cxn modelId="{4A27D391-2B5E-4A70-8CC9-0F26A492E30B}" type="presOf" srcId="{3AD41453-98BE-40FF-9D32-327D48EA984B}" destId="{E337D0D1-A749-4DE2-B087-061CB2E2841C}" srcOrd="0" destOrd="0" presId="urn:microsoft.com/office/officeart/2005/8/layout/hList1"/>
    <dgm:cxn modelId="{5383A3CC-698A-426D-9EC0-ABC7B80E21CF}" type="presOf" srcId="{96E59466-95A2-48BD-8D01-A6C096224B9A}" destId="{14B95001-C6FE-4639-9BFF-42CF283BBB1C}" srcOrd="0" destOrd="0" presId="urn:microsoft.com/office/officeart/2005/8/layout/hList1"/>
    <dgm:cxn modelId="{984AD2B0-FAE0-41A9-95FE-F976D5AA2CDE}" type="presOf" srcId="{3494E1E7-F681-4431-98C3-B792F5F29D62}" destId="{C4C9E9D1-E358-4C65-88DD-EC2128EC2F5F}" srcOrd="0" destOrd="0" presId="urn:microsoft.com/office/officeart/2005/8/layout/hList1"/>
    <dgm:cxn modelId="{4CD4F387-6F08-4F4B-8F29-FE742AC7CE79}" type="presParOf" srcId="{BD115993-88AA-4582-9BE4-3E3CBEE19201}" destId="{02487EC3-0310-48EE-8D63-022929545972}" srcOrd="0" destOrd="0" presId="urn:microsoft.com/office/officeart/2005/8/layout/hList1"/>
    <dgm:cxn modelId="{69137A58-D890-4D11-9F3C-48F6F3B61CE2}" type="presParOf" srcId="{02487EC3-0310-48EE-8D63-022929545972}" destId="{B5DBA8A9-9EDA-45AC-9DA8-5533AB4F1251}" srcOrd="0" destOrd="0" presId="urn:microsoft.com/office/officeart/2005/8/layout/hList1"/>
    <dgm:cxn modelId="{8C3B4EFB-1717-4DC7-BBDF-08318D84FC74}" type="presParOf" srcId="{02487EC3-0310-48EE-8D63-022929545972}" destId="{E337D0D1-A749-4DE2-B087-061CB2E2841C}" srcOrd="1" destOrd="0" presId="urn:microsoft.com/office/officeart/2005/8/layout/hList1"/>
    <dgm:cxn modelId="{57E8B28C-0801-46B5-81AE-B29609EFAEA5}" type="presParOf" srcId="{BD115993-88AA-4582-9BE4-3E3CBEE19201}" destId="{FD8EEC1C-17F8-44C5-91B4-F02A6E85888E}" srcOrd="1" destOrd="0" presId="urn:microsoft.com/office/officeart/2005/8/layout/hList1"/>
    <dgm:cxn modelId="{37C7C2FD-0229-4695-93F6-490702E78236}" type="presParOf" srcId="{BD115993-88AA-4582-9BE4-3E3CBEE19201}" destId="{CD4F4A7F-D5D2-4F39-9893-A3D7913AD64C}" srcOrd="2" destOrd="0" presId="urn:microsoft.com/office/officeart/2005/8/layout/hList1"/>
    <dgm:cxn modelId="{B573D95C-3904-44E3-9FAF-761F17E7A9F2}" type="presParOf" srcId="{CD4F4A7F-D5D2-4F39-9893-A3D7913AD64C}" destId="{E902EAF2-E256-4708-9B87-B1A347DFE8B1}" srcOrd="0" destOrd="0" presId="urn:microsoft.com/office/officeart/2005/8/layout/hList1"/>
    <dgm:cxn modelId="{6D3DBC96-328F-4728-9392-F23780A54DB6}" type="presParOf" srcId="{CD4F4A7F-D5D2-4F39-9893-A3D7913AD64C}" destId="{06A9513A-A454-4A3D-977E-1550F3E70A05}" srcOrd="1" destOrd="0" presId="urn:microsoft.com/office/officeart/2005/8/layout/hList1"/>
    <dgm:cxn modelId="{8C97850A-C3D1-4087-8455-EC6D66F27506}" type="presParOf" srcId="{BD115993-88AA-4582-9BE4-3E3CBEE19201}" destId="{B855F38A-226F-481F-9FF6-117EE257943C}" srcOrd="3" destOrd="0" presId="urn:microsoft.com/office/officeart/2005/8/layout/hList1"/>
    <dgm:cxn modelId="{EC8D0DCA-72E4-4323-8F72-AAE4E72013BD}" type="presParOf" srcId="{BD115993-88AA-4582-9BE4-3E3CBEE19201}" destId="{A2554A00-F6C8-4EE8-B80F-5BA23F67F4D7}" srcOrd="4" destOrd="0" presId="urn:microsoft.com/office/officeart/2005/8/layout/hList1"/>
    <dgm:cxn modelId="{C06A330D-2AB0-4012-BAFD-D07C04D5347E}" type="presParOf" srcId="{A2554A00-F6C8-4EE8-B80F-5BA23F67F4D7}" destId="{268349CA-3D43-4886-A88B-DEF21A64B413}" srcOrd="0" destOrd="0" presId="urn:microsoft.com/office/officeart/2005/8/layout/hList1"/>
    <dgm:cxn modelId="{A7B29522-7B92-4C80-AC58-A110CD85296F}" type="presParOf" srcId="{A2554A00-F6C8-4EE8-B80F-5BA23F67F4D7}" destId="{14B95001-C6FE-4639-9BFF-42CF283BBB1C}" srcOrd="1" destOrd="0" presId="urn:microsoft.com/office/officeart/2005/8/layout/hList1"/>
    <dgm:cxn modelId="{5E7252DD-4CB5-4B04-A2B5-428457A335AC}" type="presParOf" srcId="{BD115993-88AA-4582-9BE4-3E3CBEE19201}" destId="{A16EBF19-66C6-44AB-9449-1A89F8D8C3AD}" srcOrd="5" destOrd="0" presId="urn:microsoft.com/office/officeart/2005/8/layout/hList1"/>
    <dgm:cxn modelId="{8B2AF053-89AA-47A6-A463-130B73E4E7B7}" type="presParOf" srcId="{BD115993-88AA-4582-9BE4-3E3CBEE19201}" destId="{C086B5D7-BBAF-499B-A1DF-2B6565EE115D}" srcOrd="6" destOrd="0" presId="urn:microsoft.com/office/officeart/2005/8/layout/hList1"/>
    <dgm:cxn modelId="{7170CAE2-26B5-43EB-8C7A-0A39711814B2}" type="presParOf" srcId="{C086B5D7-BBAF-499B-A1DF-2B6565EE115D}" destId="{DC75A8BB-B1D1-4C26-ADB9-57F3835C3F3D}" srcOrd="0" destOrd="0" presId="urn:microsoft.com/office/officeart/2005/8/layout/hList1"/>
    <dgm:cxn modelId="{7972351B-09BE-4E4B-BE43-99726A5F0042}" type="presParOf" srcId="{C086B5D7-BBAF-499B-A1DF-2B6565EE115D}" destId="{035781AB-1040-4578-9B5C-2ADEA707C55A}" srcOrd="1" destOrd="0" presId="urn:microsoft.com/office/officeart/2005/8/layout/hList1"/>
    <dgm:cxn modelId="{898A69A4-9AE0-4318-A1AF-16D7C634116F}" type="presParOf" srcId="{BD115993-88AA-4582-9BE4-3E3CBEE19201}" destId="{C44D9DA0-4335-4BA3-8077-28B186AB962F}" srcOrd="7" destOrd="0" presId="urn:microsoft.com/office/officeart/2005/8/layout/hList1"/>
    <dgm:cxn modelId="{DE0E9388-2B6A-4329-8924-13CAD840AAB7}" type="presParOf" srcId="{BD115993-88AA-4582-9BE4-3E3CBEE19201}" destId="{90B02FBF-72AD-4132-B242-2DC949C0AE73}" srcOrd="8" destOrd="0" presId="urn:microsoft.com/office/officeart/2005/8/layout/hList1"/>
    <dgm:cxn modelId="{9C08C7AA-6EB5-4758-8931-DCA02E530CD9}" type="presParOf" srcId="{90B02FBF-72AD-4132-B242-2DC949C0AE73}" destId="{6E33A35B-2571-4BA4-9293-96B65A5D33E3}" srcOrd="0" destOrd="0" presId="urn:microsoft.com/office/officeart/2005/8/layout/hList1"/>
    <dgm:cxn modelId="{ED267023-333B-4121-B7F4-CFF59B8622FD}" type="presParOf" srcId="{90B02FBF-72AD-4132-B242-2DC949C0AE73}" destId="{C4C9E9D1-E358-4C65-88DD-EC2128EC2F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BA8A9-9EDA-45AC-9DA8-5533AB4F1251}">
      <dsp:nvSpPr>
        <dsp:cNvPr id="0" name=""/>
        <dsp:cNvSpPr/>
      </dsp:nvSpPr>
      <dsp:spPr>
        <a:xfrm>
          <a:off x="3810" y="531236"/>
          <a:ext cx="1460499" cy="55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INTRODUCCION A LA FISICA APLICADA</a:t>
          </a:r>
          <a:endParaRPr lang="es-AR" sz="1100" b="1" kern="1200" dirty="0"/>
        </a:p>
      </dsp:txBody>
      <dsp:txXfrm>
        <a:off x="3810" y="531236"/>
        <a:ext cx="1460499" cy="559131"/>
      </dsp:txXfrm>
    </dsp:sp>
    <dsp:sp modelId="{E337D0D1-A749-4DE2-B087-061CB2E2841C}">
      <dsp:nvSpPr>
        <dsp:cNvPr id="0" name=""/>
        <dsp:cNvSpPr/>
      </dsp:nvSpPr>
      <dsp:spPr>
        <a:xfrm>
          <a:off x="3810" y="1090367"/>
          <a:ext cx="1460499" cy="1866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b="1" kern="1200" dirty="0" smtClean="0"/>
            <a:t>La cuantificación, unidades, notación científica, cifras significativas y por supuesto Densidad y Peso especifico.</a:t>
          </a:r>
          <a:endParaRPr lang="es-AR" sz="1100" b="1" kern="1200" dirty="0"/>
        </a:p>
      </dsp:txBody>
      <dsp:txXfrm>
        <a:off x="3810" y="1090367"/>
        <a:ext cx="1460499" cy="1866428"/>
      </dsp:txXfrm>
    </dsp:sp>
    <dsp:sp modelId="{E902EAF2-E256-4708-9B87-B1A347DFE8B1}">
      <dsp:nvSpPr>
        <dsp:cNvPr id="0" name=""/>
        <dsp:cNvSpPr/>
      </dsp:nvSpPr>
      <dsp:spPr>
        <a:xfrm>
          <a:off x="1668780" y="531236"/>
          <a:ext cx="1460499" cy="55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CINEMATICA Y DINAMICA</a:t>
          </a:r>
          <a:endParaRPr lang="es-AR" sz="1100" b="1" kern="1200" dirty="0"/>
        </a:p>
      </dsp:txBody>
      <dsp:txXfrm>
        <a:off x="1668780" y="531236"/>
        <a:ext cx="1460499" cy="559131"/>
      </dsp:txXfrm>
    </dsp:sp>
    <dsp:sp modelId="{06A9513A-A454-4A3D-977E-1550F3E70A05}">
      <dsp:nvSpPr>
        <dsp:cNvPr id="0" name=""/>
        <dsp:cNvSpPr/>
      </dsp:nvSpPr>
      <dsp:spPr>
        <a:xfrm>
          <a:off x="1668780" y="1090367"/>
          <a:ext cx="1460499" cy="1866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 smtClean="0"/>
            <a:t> </a:t>
          </a:r>
          <a:r>
            <a:rPr lang="es-AR" sz="1100" b="1" kern="1200" dirty="0" smtClean="0"/>
            <a:t>Las leyes del movimiento para comprender la lógica de los  mecanismos.</a:t>
          </a:r>
          <a:endParaRPr lang="es-AR" sz="1100" kern="1200" dirty="0"/>
        </a:p>
      </dsp:txBody>
      <dsp:txXfrm>
        <a:off x="1668780" y="1090367"/>
        <a:ext cx="1460499" cy="1866428"/>
      </dsp:txXfrm>
    </dsp:sp>
    <dsp:sp modelId="{268349CA-3D43-4886-A88B-DEF21A64B413}">
      <dsp:nvSpPr>
        <dsp:cNvPr id="0" name=""/>
        <dsp:cNvSpPr/>
      </dsp:nvSpPr>
      <dsp:spPr>
        <a:xfrm>
          <a:off x="3333750" y="531236"/>
          <a:ext cx="1460499" cy="55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CALOR HIDROSTATICA E HIDRODINAMICA</a:t>
          </a:r>
          <a:endParaRPr lang="es-AR" sz="1100" b="1" kern="1200" dirty="0"/>
        </a:p>
      </dsp:txBody>
      <dsp:txXfrm>
        <a:off x="3333750" y="531236"/>
        <a:ext cx="1460499" cy="559131"/>
      </dsp:txXfrm>
    </dsp:sp>
    <dsp:sp modelId="{14B95001-C6FE-4639-9BFF-42CF283BBB1C}">
      <dsp:nvSpPr>
        <dsp:cNvPr id="0" name=""/>
        <dsp:cNvSpPr/>
      </dsp:nvSpPr>
      <dsp:spPr>
        <a:xfrm>
          <a:off x="3333750" y="1090367"/>
          <a:ext cx="1460499" cy="1866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 smtClean="0"/>
            <a:t> </a:t>
          </a:r>
          <a:r>
            <a:rPr lang="es-AR" sz="1100" b="1" kern="1200" dirty="0" smtClean="0"/>
            <a:t>Los cambios de estado de estado de la materia, los cambios que sufre un cuerpo un cuerpo al someterlo a cambios de temperatura, y el estudio de los fluidos.</a:t>
          </a:r>
          <a:endParaRPr lang="es-AR" sz="1100" kern="1200" dirty="0"/>
        </a:p>
      </dsp:txBody>
      <dsp:txXfrm>
        <a:off x="3333750" y="1090367"/>
        <a:ext cx="1460499" cy="1866428"/>
      </dsp:txXfrm>
    </dsp:sp>
    <dsp:sp modelId="{DC75A8BB-B1D1-4C26-ADB9-57F3835C3F3D}">
      <dsp:nvSpPr>
        <dsp:cNvPr id="0" name=""/>
        <dsp:cNvSpPr/>
      </dsp:nvSpPr>
      <dsp:spPr>
        <a:xfrm>
          <a:off x="4998720" y="531236"/>
          <a:ext cx="1460499" cy="55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ESTATICA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100" kern="1200" dirty="0"/>
        </a:p>
      </dsp:txBody>
      <dsp:txXfrm>
        <a:off x="4998720" y="531236"/>
        <a:ext cx="1460499" cy="559131"/>
      </dsp:txXfrm>
    </dsp:sp>
    <dsp:sp modelId="{035781AB-1040-4578-9B5C-2ADEA707C55A}">
      <dsp:nvSpPr>
        <dsp:cNvPr id="0" name=""/>
        <dsp:cNvSpPr/>
      </dsp:nvSpPr>
      <dsp:spPr>
        <a:xfrm>
          <a:off x="4998720" y="1090367"/>
          <a:ext cx="1460499" cy="1866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b="1" kern="1200" dirty="0" smtClean="0"/>
            <a:t>Las condiciones que deben cumplir las distintas componentes de una estructura para lograr las condiciones de estabilidad</a:t>
          </a:r>
          <a:endParaRPr lang="es-AR" sz="1100" b="1" kern="1200" dirty="0"/>
        </a:p>
      </dsp:txBody>
      <dsp:txXfrm>
        <a:off x="4998720" y="1090367"/>
        <a:ext cx="1460499" cy="1866428"/>
      </dsp:txXfrm>
    </dsp:sp>
    <dsp:sp modelId="{6E33A35B-2571-4BA4-9293-96B65A5D33E3}">
      <dsp:nvSpPr>
        <dsp:cNvPr id="0" name=""/>
        <dsp:cNvSpPr/>
      </dsp:nvSpPr>
      <dsp:spPr>
        <a:xfrm>
          <a:off x="6663689" y="531236"/>
          <a:ext cx="1460499" cy="559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b="1" kern="1200" dirty="0" smtClean="0"/>
            <a:t>ONDAS</a:t>
          </a:r>
          <a:r>
            <a:rPr lang="es-AR" sz="1100" kern="1200" dirty="0" smtClean="0"/>
            <a:t> </a:t>
          </a:r>
          <a:endParaRPr lang="es-AR" sz="1100" kern="1200" dirty="0"/>
        </a:p>
      </dsp:txBody>
      <dsp:txXfrm>
        <a:off x="6663689" y="531236"/>
        <a:ext cx="1460499" cy="559131"/>
      </dsp:txXfrm>
    </dsp:sp>
    <dsp:sp modelId="{C4C9E9D1-E358-4C65-88DD-EC2128EC2F5F}">
      <dsp:nvSpPr>
        <dsp:cNvPr id="0" name=""/>
        <dsp:cNvSpPr/>
      </dsp:nvSpPr>
      <dsp:spPr>
        <a:xfrm>
          <a:off x="6663689" y="1090367"/>
          <a:ext cx="1460499" cy="18664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b="1" kern="1200" dirty="0" smtClean="0"/>
            <a:t>La incidencia de los distintos tipos de ondas y sus efectos sobre el proyecto en estudio, o del proyecto sobre el medio. </a:t>
          </a:r>
          <a:endParaRPr lang="es-AR" sz="1100" b="1" kern="1200" dirty="0"/>
        </a:p>
      </dsp:txBody>
      <dsp:txXfrm>
        <a:off x="6663689" y="1090367"/>
        <a:ext cx="1460499" cy="1866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867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563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24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86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57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3815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002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0774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1004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0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651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402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75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77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7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65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862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83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0847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8967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281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21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5220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9049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45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958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81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9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961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399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426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122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438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246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2587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E0D68E-0BE8-4A7A-8326-87FE4DEBC64E}" type="datetimeFigureOut">
              <a:rPr lang="es-AR" smtClean="0"/>
              <a:t>15/1/2021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FB4BD2-89C8-4E80-82E1-85F80B8D098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251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gif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/>
              <a:t>FISICA ARQUITECTURA</a:t>
            </a:r>
            <a:br>
              <a:rPr lang="es-AR" b="1" dirty="0" smtClean="0"/>
            </a:br>
            <a:r>
              <a:rPr lang="es-AR" b="1" dirty="0" smtClean="0"/>
              <a:t>BIENVENIDOS!!!!!!!!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21481" y="2176010"/>
            <a:ext cx="6745096" cy="4195481"/>
          </a:xfrm>
        </p:spPr>
        <p:txBody>
          <a:bodyPr>
            <a:normAutofit fontScale="85000" lnSpcReduction="20000"/>
          </a:bodyPr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 ADJUNTA: CRISTINA AVILA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 ASISTENTE: ENRIQUE ARNOLETTO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 ASISTENTE: VICTOR DUBOUE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 ASISTENTE: FRANCISCO LORCA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 ASISTENTE: GABRIEL REISIN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 ASISTENTE: NORMA PEZZI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 ASISTENTE: MARCELA VILLARINO</a:t>
            </a: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 ASISTENTE: MIRIAM AGOSTO</a:t>
            </a:r>
          </a:p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PROFESORA ASISTENTE: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MARIELA MARTINEZ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ASISTENTE: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GERARDO GNAVI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AYUDANTE ALUMNO: PABLO RAMALLO</a:t>
            </a:r>
          </a:p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AYUDANTE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ARQ.: VALENTIN SAHAR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444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2721" y="1029841"/>
            <a:ext cx="3718455" cy="1499714"/>
          </a:xfrm>
        </p:spPr>
        <p:txBody>
          <a:bodyPr>
            <a:normAutofit/>
          </a:bodyPr>
          <a:lstStyle/>
          <a:p>
            <a:r>
              <a:rPr lang="es-A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CIFRAS SIGNIFICATIVAS</a:t>
            </a:r>
            <a:endParaRPr lang="es-A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42026" y="3031065"/>
            <a:ext cx="4776111" cy="310708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cifras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significativas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medida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son los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números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correctos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y el primer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dudoso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En el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resultado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medición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sólo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deben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aparecer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números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correctos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y el primer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número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aproximado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Estos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números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son los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denominan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cifras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significativas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/>
          </a:p>
        </p:txBody>
      </p:sp>
      <p:pic>
        <p:nvPicPr>
          <p:cNvPr id="1026" name="Picture 2" descr="Resultado de imagen para cifras significativas en una medicion fi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888764"/>
            <a:ext cx="6122246" cy="45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418138" y="5230026"/>
            <a:ext cx="6122246" cy="24622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AR" sz="1000" dirty="0"/>
              <a:t>https://es.slideshare.net/kurtmilach/la-medida-y-las-cifras-significativas-composicin-vectorial-mtodo-grfico</a:t>
            </a:r>
          </a:p>
        </p:txBody>
      </p:sp>
    </p:spTree>
    <p:extLst>
      <p:ext uri="{BB962C8B-B14F-4D97-AF65-F5344CB8AC3E}">
        <p14:creationId xmlns:p14="http://schemas.microsoft.com/office/powerpoint/2010/main" val="4267790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9706"/>
          <a:stretch/>
        </p:blipFill>
        <p:spPr>
          <a:xfrm>
            <a:off x="6870819" y="2221905"/>
            <a:ext cx="4452359" cy="348477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101725"/>
            <a:ext cx="8601075" cy="1514475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UNIDADES LINEALES</a:t>
            </a:r>
            <a:b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km  </a:t>
            </a:r>
            <a:r>
              <a:rPr lang="es-ES_tradnl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  </a:t>
            </a:r>
            <a:r>
              <a:rPr lang="es-ES_tradnl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r>
              <a:rPr lang="es-ES_trad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m  dm  cm  mm</a:t>
            </a:r>
            <a:endParaRPr lang="es-A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107757" y="2902268"/>
            <a:ext cx="6017260" cy="1320800"/>
          </a:xfrm>
        </p:spPr>
        <p:txBody>
          <a:bodyPr>
            <a:noAutofit/>
          </a:bodyPr>
          <a:lstStyle/>
          <a:p>
            <a:pPr algn="just"/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 AQUELLAS CON LAS QUE MEDIMOS DISTANCIAS, LONGITUDES, ETC.</a:t>
            </a:r>
          </a:p>
          <a:p>
            <a:pPr algn="just"/>
            <a:r>
              <a:rPr lang="es-ES_tradn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EJEMPLO, LA DISTANCIA ENTRE DOS  MUROS.</a:t>
            </a:r>
            <a:endParaRPr lang="es-A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180407" y="864524"/>
                <a:ext cx="10274531" cy="4937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EJEMPLOS DE PASAJES DE UNIDADES LINEALES:</a:t>
                </a:r>
              </a:p>
              <a:p>
                <a:r>
                  <a:rPr lang="es-ES_tradnl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</a:t>
                </a:r>
                <a:endParaRPr lang="es-ES_tradnl" sz="3200" dirty="0" smtClean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s-ES_tradnl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km     hm     </a:t>
                </a:r>
                <a:r>
                  <a:rPr lang="es-ES_tradnl" sz="3200" b="1" dirty="0" err="1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dam</a:t>
                </a:r>
                <a:r>
                  <a:rPr lang="es-ES_tradnl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    m    dm    cm     mm</a:t>
                </a:r>
              </a:p>
              <a:p>
                <a:r>
                  <a:rPr lang="es-ES_tradnl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</a:t>
                </a:r>
                <a:r>
                  <a:rPr lang="es-ES_tradnl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0,001km </a:t>
                </a:r>
                <a14:m>
                  <m:oMath xmlns:m="http://schemas.openxmlformats.org/officeDocument/2006/math">
                    <m:r>
                      <a:rPr lang="es-AR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s-ES_tradnl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0,01hm=    0,1dam=       1m=      10dm=    100cm</a:t>
                </a:r>
                <a:r>
                  <a:rPr lang="es-ES_tradnl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es-ES_tradnl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1000mm</a:t>
                </a:r>
                <a:endParaRPr lang="es-ES_tradnl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s-ES_tradnl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EJEMPLO:</a:t>
                </a:r>
              </a:p>
              <a:p>
                <a:r>
                  <a:rPr lang="es-ES_tradnl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B- Expresar 60mm en </a:t>
                </a:r>
                <a:r>
                  <a:rPr lang="es-ES_tradnl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dam</a:t>
                </a:r>
                <a:endParaRPr lang="es-ES_tradnl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22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Teniendo en cuenta que: 0,001km =0,01hm=</a:t>
                </a:r>
                <a:r>
                  <a:rPr lang="es-ES_tradnl" sz="2200" b="1" u="sng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0,1dam</a:t>
                </a:r>
                <a:r>
                  <a:rPr lang="es-ES_tradnl" sz="22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=1m=10dm=100cm= </a:t>
                </a:r>
                <a:r>
                  <a:rPr lang="es-ES_tradnl" sz="2200" b="1" u="sng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1000mm</a:t>
                </a:r>
              </a:p>
              <a:p>
                <a:r>
                  <a:rPr lang="es-ES_tradnl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1000mm ----- 0,1 </a:t>
                </a:r>
                <a:r>
                  <a:rPr lang="es-ES_tradnl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dam</a:t>
                </a:r>
                <a:endParaRPr lang="es-ES_tradnl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60 mm    ----- </a:t>
                </a:r>
                <a:r>
                  <a:rPr lang="es-ES_tradnl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 </a:t>
                </a:r>
                <a:r>
                  <a:rPr lang="es-ES_tradnl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s-ES_tradnl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dam</a:t>
                </a:r>
                <a:r>
                  <a:rPr lang="es-ES_tradnl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despejando                                  </a:t>
                </a:r>
              </a:p>
              <a:p>
                <a:endParaRPr lang="es-ES_tradn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s-ES_tradnl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s-ES_tradn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 </a:t>
                </a:r>
                <a:r>
                  <a:rPr lang="es-ES_tradnl" sz="2800" b="1" dirty="0" err="1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s-ES_tradnl" sz="2800" b="1" dirty="0" err="1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am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𝒎𝒎𝒙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AR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𝒅𝒂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den>
                    </m:f>
                  </m:oMath>
                </a14:m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s-ES_tradnl" sz="2800" b="1" i="1" strike="sngStrik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𝒅𝒂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  <m:r>
                          <a:rPr lang="es-ES_tradnl" sz="2800" b="1" i="1" strike="sngStrik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𝒎𝒎</m:t>
                        </m:r>
                      </m:den>
                    </m:f>
                  </m:oMath>
                </a14:m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=0,006dam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07" y="864524"/>
                <a:ext cx="10274531" cy="4937698"/>
              </a:xfrm>
              <a:prstGeom prst="rect">
                <a:avLst/>
              </a:prstGeom>
              <a:blipFill rotWithShape="0">
                <a:blip r:embed="rId2"/>
                <a:stretch>
                  <a:fillRect l="-950" t="-1235" b="-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9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490932" y="834937"/>
            <a:ext cx="7426325" cy="1346200"/>
          </a:xfrm>
        </p:spPr>
        <p:txBody>
          <a:bodyPr>
            <a:normAutofit fontScale="90000"/>
          </a:bodyPr>
          <a:lstStyle/>
          <a:p>
            <a:r>
              <a:rPr lang="es-ES_tradn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UNIDADES DE SUPERFICIE</a:t>
            </a:r>
            <a:r>
              <a:rPr lang="es-ES_trad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_tradn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es-ES_tradnl" sz="36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 </a:t>
            </a:r>
            <a:r>
              <a:rPr lang="es-ES_tradnl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hm</a:t>
            </a:r>
            <a:r>
              <a:rPr lang="es-ES_tradnl" sz="36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 </a:t>
            </a:r>
            <a:r>
              <a:rPr lang="es-ES_tradnl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dam</a:t>
            </a:r>
            <a:r>
              <a:rPr lang="es-ES_tradnl" sz="36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 </a:t>
            </a:r>
            <a:r>
              <a:rPr lang="es-ES_tradnl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es-ES_tradnl" sz="36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 </a:t>
            </a:r>
            <a:r>
              <a:rPr lang="es-ES_tradnl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dm</a:t>
            </a:r>
            <a:r>
              <a:rPr lang="es-ES_tradnl" sz="36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 </a:t>
            </a:r>
            <a:r>
              <a:rPr lang="es-ES_tradnl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  <a:r>
              <a:rPr lang="es-ES_tradnl" sz="36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 </a:t>
            </a:r>
            <a:r>
              <a:rPr lang="es-ES_tradnl" sz="3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mm</a:t>
            </a:r>
            <a:r>
              <a:rPr lang="es-ES_tradnl" sz="36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s-ES_tradnl" sz="36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AR" sz="3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4294967295"/>
          </p:nvPr>
        </p:nvSpPr>
        <p:spPr>
          <a:xfrm>
            <a:off x="1083603" y="2357615"/>
            <a:ext cx="7088188" cy="1828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_tradnl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n este caso se multiplican dos magnitudes lineales semejantes</a:t>
            </a: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, m x m, km x km, cm x cm etc.</a:t>
            </a:r>
          </a:p>
          <a:p>
            <a:pPr algn="just"/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El resultado de este producto es la unidad lineal elevada al cuadrado.</a:t>
            </a:r>
          </a:p>
          <a:p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Ejemplo: m x m= m</a:t>
            </a:r>
            <a:r>
              <a:rPr lang="es-ES_tradnl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;     km x km= km</a:t>
            </a:r>
            <a:r>
              <a:rPr lang="es-ES_tradnl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917257" y="4186415"/>
            <a:ext cx="1841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Geométricamente, 1m</a:t>
            </a:r>
            <a:r>
              <a:rPr lang="es-ES_tradnl" sz="1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corresponde a la superficie de un cuadrado de 1m de lado.</a:t>
            </a:r>
            <a:endParaRPr lang="es-A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917257" y="1563880"/>
            <a:ext cx="2516171" cy="2390301"/>
            <a:chOff x="8917257" y="1563880"/>
            <a:chExt cx="2516171" cy="2390301"/>
          </a:xfrm>
        </p:grpSpPr>
        <p:sp>
          <p:nvSpPr>
            <p:cNvPr id="5" name="Rectángulo 4"/>
            <p:cNvSpPr/>
            <p:nvPr/>
          </p:nvSpPr>
          <p:spPr>
            <a:xfrm>
              <a:off x="8917257" y="2181137"/>
              <a:ext cx="1672683" cy="177304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1m</a:t>
              </a:r>
              <a:r>
                <a:rPr lang="es-ES_tradnl" b="1" baseline="30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s-ES_tradnl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 1mx1m</a:t>
              </a:r>
              <a:endParaRPr lang="es-A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Conector recto de flecha 5"/>
            <p:cNvCxnSpPr/>
            <p:nvPr/>
          </p:nvCxnSpPr>
          <p:spPr>
            <a:xfrm>
              <a:off x="8917257" y="1974079"/>
              <a:ext cx="1672683" cy="85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/>
            <p:cNvCxnSpPr/>
            <p:nvPr/>
          </p:nvCxnSpPr>
          <p:spPr>
            <a:xfrm>
              <a:off x="10758310" y="2181137"/>
              <a:ext cx="0" cy="177304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/>
            <p:cNvSpPr txBox="1"/>
            <p:nvPr/>
          </p:nvSpPr>
          <p:spPr>
            <a:xfrm>
              <a:off x="9477286" y="1563880"/>
              <a:ext cx="675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1m</a:t>
              </a:r>
              <a:endParaRPr lang="es-AR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0758310" y="3006695"/>
              <a:ext cx="675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1m</a:t>
              </a:r>
              <a:endParaRPr lang="es-AR" dirty="0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271" y="4186415"/>
            <a:ext cx="3566668" cy="18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752475" y="643807"/>
                <a:ext cx="10744199" cy="5241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EJEMPLOS DE PASAJES DE UNIDADES DE SUPERFICIE:</a:t>
                </a:r>
              </a:p>
              <a:p>
                <a:r>
                  <a:rPr lang="es-ES_tradnl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km</a:t>
                </a:r>
                <a:r>
                  <a:rPr lang="es-ES_tradnl" sz="28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hm</a:t>
                </a:r>
                <a:r>
                  <a:rPr lang="es-ES_tradnl" sz="28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dam</a:t>
                </a:r>
                <a:r>
                  <a:rPr lang="es-ES_tradnl" sz="28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m</a:t>
                </a:r>
                <a:r>
                  <a:rPr lang="es-ES_tradnl" sz="28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dm</a:t>
                </a:r>
                <a:r>
                  <a:rPr lang="es-ES_tradnl" sz="28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8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cm</a:t>
                </a:r>
                <a:r>
                  <a:rPr lang="es-ES_tradnl" sz="28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mm</a:t>
                </a:r>
                <a:r>
                  <a:rPr lang="es-ES_tradnl" sz="28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0,000001km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=0,0001hm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=0,01dam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=1m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=100dm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=10.000cm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1.000.000 mm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s-ES_tradnl" sz="20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Veamos un ejemplo:</a:t>
                </a:r>
              </a:p>
              <a:p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a- Expresar 60mm</a:t>
                </a:r>
                <a:r>
                  <a:rPr lang="es-ES_tradnl" sz="28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en cm</a:t>
                </a:r>
                <a:r>
                  <a:rPr lang="es-ES_tradnl" sz="28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s-ES_tradnl" sz="28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Teniendo en cuenta que:</a:t>
                </a:r>
              </a:p>
              <a:p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_tradnl" sz="2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0,000001km</a:t>
                </a:r>
                <a:r>
                  <a:rPr lang="es-ES_tradnl" sz="24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=0,0001hm</a:t>
                </a:r>
                <a:r>
                  <a:rPr lang="es-ES_tradnl" sz="24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=0,01dam</a:t>
                </a:r>
                <a:r>
                  <a:rPr lang="es-ES_tradnl" sz="24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=1m</a:t>
                </a:r>
                <a:r>
                  <a:rPr lang="es-ES_tradnl" sz="24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=100dm</a:t>
                </a:r>
                <a:r>
                  <a:rPr lang="es-ES_tradnl" sz="24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s-ES_tradnl" sz="2400" b="1" u="sng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10.000cm</a:t>
                </a:r>
                <a:r>
                  <a:rPr lang="es-ES_tradnl" sz="2400" b="1" u="sng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400" b="1" u="sng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1.000.000 mm</a:t>
                </a:r>
                <a:r>
                  <a:rPr lang="es-ES_tradnl" sz="2400" b="1" u="sng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endParaRPr lang="es-ES_tradnl" sz="2400" b="1" u="sng" dirty="0" smtClean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1.000.000 mm</a:t>
                </a:r>
                <a:r>
                  <a:rPr lang="es-ES_tradnl" sz="28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----- 10.000 cm</a:t>
                </a:r>
                <a:r>
                  <a:rPr lang="es-ES_tradnl" sz="28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</a:p>
              <a:p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60 mm</a:t>
                </a:r>
                <a:r>
                  <a:rPr lang="es-ES_tradnl" sz="28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----- X     </a:t>
                </a:r>
                <a:r>
                  <a:rPr lang="es-ES_tradnl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cm</a:t>
                </a:r>
                <a:r>
                  <a:rPr lang="es-ES_tradnl" sz="2800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</a:p>
              <a:p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despejando    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 cm</a:t>
                </a:r>
                <a:r>
                  <a:rPr lang="es-ES_tradnl" sz="28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_tradnl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sSup>
                          <m:sSupPr>
                            <m:ctrlPr>
                              <a:rPr lang="es-ES_tradnl" sz="2400" b="1" i="1" strike="sngStrik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400" b="1" i="1" strike="sngStrik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𝒎𝒎</m:t>
                            </m:r>
                          </m:e>
                          <m:sup>
                            <m:r>
                              <a:rPr lang="es-ES_tradnl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s-ES_tradnl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s-ES_tradnl" sz="2400" b="1" dirty="0">
                                <a:solidFill>
                                  <a:srgbClr val="7030A0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10.000 </m:t>
                            </m:r>
                            <m:r>
                              <m:rPr>
                                <m:nor/>
                              </m:rPr>
                              <a:rPr lang="es-ES_tradnl" sz="2400" b="1" dirty="0">
                                <a:solidFill>
                                  <a:srgbClr val="7030A0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es-AR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s-ES_tradnl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_tradnl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_tradnl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s-ES_tradnl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_tradnl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sSup>
                          <m:sSupPr>
                            <m:ctrlPr>
                              <a:rPr lang="es-ES_tradnl" sz="2400" b="1" i="1" strike="sngStrik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400" b="1" i="1" strike="sngStrik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𝒎𝒎</m:t>
                            </m:r>
                          </m:e>
                          <m:sup>
                            <m:r>
                              <a:rPr lang="es-ES_tradnl" sz="2400" b="1" i="1" strike="sngStrik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0,6 </a:t>
                </a:r>
                <a:r>
                  <a:rPr lang="es-ES_tradnl" sz="24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cm</a:t>
                </a:r>
                <a:r>
                  <a:rPr lang="es-ES_tradnl" sz="24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s-ES_tradnl" sz="24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s-ES_tradnl" sz="13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643807"/>
                <a:ext cx="10744199" cy="5241178"/>
              </a:xfrm>
              <a:prstGeom prst="rect">
                <a:avLst/>
              </a:prstGeom>
              <a:blipFill rotWithShape="0">
                <a:blip r:embed="rId2"/>
                <a:stretch>
                  <a:fillRect l="-1134" t="-116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16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55370" y="762000"/>
            <a:ext cx="6783388" cy="2149475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UNIDADES DE VOLUMEN</a:t>
            </a:r>
            <a:br>
              <a:rPr lang="es-ES_tradnl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_tradnl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_tradnl" sz="31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es-ES_tradnl" sz="31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_tradnl" sz="31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hm</a:t>
            </a:r>
            <a:r>
              <a:rPr lang="es-ES_tradnl" sz="31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_tradnl" sz="31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dam</a:t>
            </a:r>
            <a:r>
              <a:rPr lang="es-ES_tradnl" sz="31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_tradnl" sz="31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31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ES_tradnl" sz="31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_tradnl" sz="31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dm</a:t>
            </a:r>
            <a:r>
              <a:rPr lang="es-ES_tradnl" sz="31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s-ES_tradnl" sz="31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31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cm</a:t>
            </a:r>
            <a:r>
              <a:rPr lang="es-ES_tradnl" sz="31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_tradnl" sz="31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s-ES_tradnl" sz="31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s-ES_tradnl" sz="31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s-AR" sz="31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4294967295"/>
          </p:nvPr>
        </p:nvSpPr>
        <p:spPr>
          <a:xfrm>
            <a:off x="960120" y="2911475"/>
            <a:ext cx="5466317" cy="20891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_tradnl" b="1" dirty="0"/>
              <a:t>E</a:t>
            </a:r>
            <a:r>
              <a:rPr lang="es-ES_tradnl" b="1" dirty="0" smtClean="0"/>
              <a:t>n este caso se multiplican tres magnitudes lineales semejantes, </a:t>
            </a:r>
          </a:p>
          <a:p>
            <a:pPr algn="just"/>
            <a:r>
              <a:rPr lang="es-ES_tradnl" b="1" dirty="0" err="1" smtClean="0"/>
              <a:t>Ej</a:t>
            </a:r>
            <a:r>
              <a:rPr lang="es-ES_tradnl" b="1" dirty="0" smtClean="0"/>
              <a:t>: m x m x m, km x km x km, etc.</a:t>
            </a:r>
          </a:p>
          <a:p>
            <a:r>
              <a:rPr lang="es-ES_tradnl" b="1" dirty="0" smtClean="0"/>
              <a:t>El resultado de este producto es la unidad lineal elevada al cubo.</a:t>
            </a:r>
          </a:p>
          <a:p>
            <a:r>
              <a:rPr lang="es-ES_tradnl" b="1" dirty="0" smtClean="0"/>
              <a:t>Ejemplo: m x m x m= m</a:t>
            </a:r>
            <a:r>
              <a:rPr lang="es-ES_tradnl" b="1" baseline="30000" dirty="0" smtClean="0"/>
              <a:t>3</a:t>
            </a:r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334375" y="4269817"/>
            <a:ext cx="3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Geométricamente,1m</a:t>
            </a:r>
            <a:r>
              <a:rPr lang="es-ES_tradnl" sz="16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_tradn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corresponde al volumen de un cubo de 1m de arista.</a:t>
            </a:r>
            <a:endParaRPr lang="es-A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38146" y="5262739"/>
            <a:ext cx="1006955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7030A0"/>
                </a:solidFill>
              </a:rPr>
              <a:t>RECUERDA QUE EL CUBO ES UNO DE LOS SÓLIDOS PLATÓNICOS, TIENE TODAS SUS CARAS IGUALES Y TODAS SON CUADRADOS.</a:t>
            </a:r>
            <a:endParaRPr lang="es-AR" b="1" dirty="0">
              <a:solidFill>
                <a:srgbClr val="7030A0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8564137" y="1493158"/>
            <a:ext cx="2864941" cy="2693257"/>
            <a:chOff x="8564137" y="1493158"/>
            <a:chExt cx="2864941" cy="2693257"/>
          </a:xfrm>
        </p:grpSpPr>
        <p:sp>
          <p:nvSpPr>
            <p:cNvPr id="3" name="Cubo 2"/>
            <p:cNvSpPr/>
            <p:nvPr/>
          </p:nvSpPr>
          <p:spPr>
            <a:xfrm>
              <a:off x="8564137" y="1494263"/>
              <a:ext cx="2843561" cy="2692152"/>
            </a:xfrm>
            <a:prstGeom prst="cub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Volumen=1mx1mx1m=1m</a:t>
              </a:r>
              <a:r>
                <a:rPr lang="es-ES_tradnl" sz="1200" b="1" baseline="30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s-A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Conector recto de flecha 7"/>
            <p:cNvCxnSpPr/>
            <p:nvPr/>
          </p:nvCxnSpPr>
          <p:spPr>
            <a:xfrm>
              <a:off x="8564137" y="2341548"/>
              <a:ext cx="2160835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de flecha 9"/>
            <p:cNvCxnSpPr/>
            <p:nvPr/>
          </p:nvCxnSpPr>
          <p:spPr>
            <a:xfrm flipV="1">
              <a:off x="10724972" y="1494263"/>
              <a:ext cx="606751" cy="6163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>
              <a:off x="10784793" y="2110591"/>
              <a:ext cx="8545" cy="207582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/>
            <p:cNvSpPr txBox="1"/>
            <p:nvPr/>
          </p:nvSpPr>
          <p:spPr>
            <a:xfrm>
              <a:off x="9178183" y="2281727"/>
              <a:ext cx="675118" cy="36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1m</a:t>
              </a:r>
              <a:endParaRPr lang="es-AR" dirty="0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03591" y="2539204"/>
              <a:ext cx="725487" cy="49381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35993" y="1493158"/>
              <a:ext cx="725487" cy="493819"/>
            </a:xfrm>
            <a:prstGeom prst="rect">
              <a:avLst/>
            </a:prstGeom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08" y="3073399"/>
            <a:ext cx="1878842" cy="19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28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970200" y="643807"/>
                <a:ext cx="10745550" cy="554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s-ES_tradnl" sz="16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s-ES_tradnl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EJEMPLOS DE PASAJES DE UNIDADES DE VOLUMEN:</a:t>
                </a:r>
              </a:p>
              <a:p>
                <a:r>
                  <a:rPr lang="es-ES_tradnl" sz="13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hm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                    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                 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cm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mm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0,000000001km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=0,000001hm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=0,001dam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=1m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=1000dm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=1.000.000cm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1.000.000.000 mm</a:t>
                </a:r>
                <a:r>
                  <a:rPr lang="es-ES_tradnl" sz="20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s-ES_tradnl" sz="20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s-ES_tradnl" sz="13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EJEMPLO:</a:t>
                </a:r>
              </a:p>
              <a:p>
                <a:endParaRPr lang="es-ES_tradnl" sz="13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B- Expresar 60mm</a:t>
                </a:r>
                <a:r>
                  <a:rPr lang="es-ES_tradnl" sz="20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en dm</a:t>
                </a:r>
                <a:r>
                  <a:rPr lang="es-ES_tradnl" sz="20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 </a:t>
                </a:r>
                <a:r>
                  <a:rPr lang="es-ES_tradnl" sz="2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teniendo en cuenta que:</a:t>
                </a:r>
              </a:p>
              <a:p>
                <a:r>
                  <a:rPr lang="es-ES_tradnl" sz="13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_tradn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0,000000001Km</a:t>
                </a:r>
                <a:r>
                  <a:rPr lang="es-ES_tradnl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=0,000001Hm</a:t>
                </a:r>
                <a:r>
                  <a:rPr lang="es-ES_tradnl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s-ES_tradnl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0,001dam</a:t>
                </a:r>
                <a:r>
                  <a:rPr lang="es-ES_tradnl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_tradn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=1m</a:t>
                </a:r>
                <a:r>
                  <a:rPr lang="es-ES_tradnl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s-ES_tradnl" b="1" u="sng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1000dm</a:t>
                </a:r>
                <a:r>
                  <a:rPr lang="es-ES_tradnl" b="1" u="sng" baseline="30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=1.000.000cm</a:t>
                </a:r>
                <a:r>
                  <a:rPr lang="es-ES_tradnl" b="1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s-ES_tradnl" b="1" u="sng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1.000.000.000 </a:t>
                </a:r>
                <a:r>
                  <a:rPr lang="es-ES_tradnl" b="1" u="sng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mm</a:t>
                </a:r>
                <a:r>
                  <a:rPr lang="es-ES_tradnl" b="1" u="sng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endParaRPr lang="es-ES_tradnl" b="1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s-ES_tradnl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1.000.000.000 </a:t>
                </a:r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mm</a:t>
                </a:r>
                <a:r>
                  <a:rPr lang="es-ES_tradnl" sz="28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s-ES_tradnl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---- </a:t>
                </a:r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1000 dm</a:t>
                </a:r>
                <a:r>
                  <a:rPr lang="es-ES_tradnl" sz="28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60 mm</a:t>
                </a:r>
                <a:r>
                  <a:rPr lang="es-ES_tradnl" sz="28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----- X         dm</a:t>
                </a:r>
                <a:r>
                  <a:rPr lang="es-ES_tradnl" sz="2800" b="1" baseline="30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</a:t>
                </a:r>
              </a:p>
              <a:p>
                <a:endParaRPr lang="es-ES_tradnl" sz="2800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s-ES_tradnl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despejando    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 dm</a:t>
                </a:r>
                <a:r>
                  <a:rPr lang="es-ES_tradnl" sz="2800" b="1" baseline="30000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sSup>
                          <m:sSupPr>
                            <m:ctrlPr>
                              <a:rPr lang="es-ES_tradnl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𝒎𝒎</m:t>
                            </m:r>
                          </m:e>
                          <m:sup>
                            <m:r>
                              <a:rPr lang="es-ES_tradnl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AR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  <m:sSup>
                          <m:sSupPr>
                            <m:ctrlPr>
                              <a:rPr lang="es-ES_tradnl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s-ES_tradnl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ES_tradnl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_tradnl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sSup>
                          <m:sSupPr>
                            <m:ctrlPr>
                              <a:rPr lang="es-ES_tradnl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𝒎𝒎</m:t>
                            </m:r>
                          </m:e>
                          <m:sup>
                            <m:r>
                              <a:rPr lang="es-ES_tradnl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  <m:sSup>
                          <m:sSupPr>
                            <m:ctrlPr>
                              <a:rPr lang="es-ES_tradnl" sz="2800" b="1" i="1" strike="sngStrik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800" b="1" i="1" strike="sngStrik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𝒎𝒎</m:t>
                            </m:r>
                          </m:e>
                          <m:sup>
                            <m:r>
                              <a:rPr lang="es-ES_tradnl" sz="2800" b="1" i="1" strike="sngStrik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s-AR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AR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  <m:sSup>
                          <m:sSupPr>
                            <m:ctrlPr>
                              <a:rPr lang="es-ES_tradnl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s-ES_tradnl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s-ES_tradnl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  <m:sSup>
                          <m:sSupPr>
                            <m:ctrlPr>
                              <a:rPr lang="es-ES_tradnl" sz="2800" b="1" i="1" strike="sngStrik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_tradnl" sz="2800" b="1" i="1" strike="sngStrik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𝒎𝒎</m:t>
                            </m:r>
                          </m:e>
                          <m:sup>
                            <m:r>
                              <a:rPr lang="es-ES_tradnl" sz="2800" b="1" i="1" strike="sngStrik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_tradnl" sz="2800" b="1" dirty="0" smtClean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=0, 00006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ES_tradnl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s-ES_tradnl" sz="28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s-ES_tradnl" sz="2800" b="1" dirty="0" smtClean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00" y="643807"/>
                <a:ext cx="10745550" cy="5549533"/>
              </a:xfrm>
              <a:prstGeom prst="rect">
                <a:avLst/>
              </a:prstGeom>
              <a:blipFill rotWithShape="0">
                <a:blip r:embed="rId2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51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351" y="98854"/>
            <a:ext cx="10278764" cy="682712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dirty="0" smtClean="0"/>
              <a:t>Física para la carrera de Arquitectura</a:t>
            </a:r>
            <a:endParaRPr lang="es-A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729219"/>
            <a:ext cx="12192000" cy="1205658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La física ​ es una de las </a:t>
            </a:r>
            <a:r>
              <a:rPr lang="es-E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ciencias naturales </a:t>
            </a:r>
            <a:r>
              <a:rPr lang="es-ES" b="1" dirty="0">
                <a:solidFill>
                  <a:schemeClr val="tx1"/>
                </a:solidFill>
              </a:rPr>
              <a:t>que se encarga del estudio de la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energía, la materia y el espacio-tiempo</a:t>
            </a:r>
            <a:r>
              <a:rPr lang="es-ES" b="1" dirty="0"/>
              <a:t>, </a:t>
            </a:r>
            <a:r>
              <a:rPr lang="es-ES" b="1" dirty="0">
                <a:solidFill>
                  <a:schemeClr val="tx1"/>
                </a:solidFill>
              </a:rPr>
              <a:t>así como las interacciones de estos tres conceptos entre sí. </a:t>
            </a:r>
            <a:r>
              <a:rPr lang="es-ES" b="1" dirty="0" smtClean="0">
                <a:solidFill>
                  <a:schemeClr val="tx1"/>
                </a:solidFill>
              </a:rPr>
              <a:t>LA FISICA SE DIVIDE EN DOS RAMAS FUNDAMENTALES: LA CLASICA Y LA MODERNA, NOSOTROS VEREMOS LA CLASICA</a:t>
            </a:r>
            <a:endParaRPr lang="es-AR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00964" y="2236573"/>
            <a:ext cx="1074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FISICA Y ARQUITECTURA</a:t>
            </a:r>
          </a:p>
          <a:p>
            <a:pPr algn="ctr"/>
            <a:r>
              <a:rPr lang="es-AR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</a:t>
            </a:r>
            <a:endParaRPr lang="es-AR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00935624"/>
              </p:ext>
            </p:extLst>
          </p:nvPr>
        </p:nvGraphicFramePr>
        <p:xfrm>
          <a:off x="2032000" y="2707168"/>
          <a:ext cx="8128000" cy="34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echa a la derecha con muesca 7"/>
          <p:cNvSpPr/>
          <p:nvPr/>
        </p:nvSpPr>
        <p:spPr>
          <a:xfrm>
            <a:off x="284205" y="2974551"/>
            <a:ext cx="1519881" cy="109082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FISICA</a:t>
            </a:r>
            <a:endParaRPr lang="es-AR" dirty="0"/>
          </a:p>
        </p:txBody>
      </p:sp>
      <p:pic>
        <p:nvPicPr>
          <p:cNvPr id="1026" name="Picture 2" descr="Resultado de imagen para densidad gif animad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85" y="5124975"/>
            <a:ext cx="1278247" cy="17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INEMATICA gif animado AUTOMOVI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5335" y="5285856"/>
            <a:ext cx="1872116" cy="12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054" y="5573282"/>
            <a:ext cx="1309195" cy="12847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8354" y="5659451"/>
            <a:ext cx="1635517" cy="11985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0976" y="5486400"/>
            <a:ext cx="1939191" cy="12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8687087" y="394250"/>
            <a:ext cx="3026859" cy="22159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ONDAS</a:t>
            </a:r>
          </a:p>
          <a:p>
            <a:pPr algn="ctr"/>
            <a:endParaRPr lang="es-A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PERTURBACIONES</a:t>
            </a: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TRANSPORTAN ENERGIA NO MATERIA</a:t>
            </a:r>
          </a:p>
          <a:p>
            <a:pPr algn="ctr"/>
            <a:endParaRPr lang="es-AR" b="1" dirty="0">
              <a:solidFill>
                <a:schemeClr val="bg1"/>
              </a:solidFill>
            </a:endParaRPr>
          </a:p>
          <a:p>
            <a:pPr algn="ctr"/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6453" y="394250"/>
            <a:ext cx="2375075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DINAMICA</a:t>
            </a:r>
          </a:p>
          <a:p>
            <a:pPr algn="ctr"/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SE MUEVE EL CUERPO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es-AR" sz="2400" b="1" dirty="0"/>
          </a:p>
          <a:p>
            <a:pPr algn="ctr"/>
            <a:endParaRPr lang="es-AR" sz="2400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529388" y="394250"/>
            <a:ext cx="2421315" cy="179000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endParaRPr lang="es-AR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s-AR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CINEMATICA</a:t>
            </a:r>
          </a:p>
          <a:p>
            <a:pPr algn="ctr"/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¿COMO SE MUEVE EL CUERPO?</a:t>
            </a:r>
            <a:endParaRPr lang="es-A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5"/>
          </p:nvPr>
        </p:nvSpPr>
        <p:spPr>
          <a:xfrm>
            <a:off x="529389" y="2184255"/>
            <a:ext cx="2421315" cy="35893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La </a:t>
            </a:r>
            <a:r>
              <a:rPr lang="en-US" sz="1600" dirty="0" err="1">
                <a:solidFill>
                  <a:schemeClr val="bg1"/>
                </a:solidFill>
                <a:cs typeface="Arial" panose="020B0604020202020204" pitchFamily="34" charset="0"/>
              </a:rPr>
              <a:t>cinemática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estudia</a:t>
            </a: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 el </a:t>
            </a:r>
            <a:r>
              <a:rPr lang="en-US" sz="1600" dirty="0" err="1">
                <a:solidFill>
                  <a:schemeClr val="bg1"/>
                </a:solidFill>
                <a:cs typeface="Arial" panose="020B0604020202020204" pitchFamily="34" charset="0"/>
              </a:rPr>
              <a:t>movimiento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de los </a:t>
            </a:r>
            <a:r>
              <a:rPr lang="en-US" sz="1600" dirty="0" err="1">
                <a:solidFill>
                  <a:schemeClr val="bg1"/>
                </a:solidFill>
                <a:cs typeface="Arial" panose="020B0604020202020204" pitchFamily="34" charset="0"/>
              </a:rPr>
              <a:t>cuerpos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, sin </a:t>
            </a:r>
            <a:r>
              <a:rPr lang="en-US" sz="1600" dirty="0" err="1">
                <a:solidFill>
                  <a:schemeClr val="bg1"/>
                </a:solidFill>
                <a:cs typeface="Arial" panose="020B0604020202020204" pitchFamily="34" charset="0"/>
              </a:rPr>
              <a:t>considerar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Arial" panose="020B0604020202020204" pitchFamily="34" charset="0"/>
              </a:rPr>
              <a:t>las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Arial" panose="020B0604020202020204" pitchFamily="34" charset="0"/>
              </a:rPr>
              <a:t>causas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Arial" panose="020B0604020202020204" pitchFamily="34" charset="0"/>
              </a:rPr>
              <a:t>que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lo </a:t>
            </a:r>
            <a:r>
              <a:rPr lang="en-US" sz="1600" dirty="0" err="1">
                <a:solidFill>
                  <a:schemeClr val="bg1"/>
                </a:solidFill>
                <a:cs typeface="Arial" panose="020B0604020202020204" pitchFamily="34" charset="0"/>
              </a:rPr>
              <a:t>producen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o </a:t>
            </a:r>
            <a:r>
              <a:rPr lang="en-US" sz="1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modifican</a:t>
            </a:r>
            <a:r>
              <a:rPr lang="en-U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half" idx="16"/>
          </p:nvPr>
        </p:nvSpPr>
        <p:spPr>
          <a:xfrm>
            <a:off x="3236454" y="2667000"/>
            <a:ext cx="2375074" cy="35893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S" sz="1600" dirty="0">
                <a:solidFill>
                  <a:schemeClr val="bg1"/>
                </a:solidFill>
              </a:rPr>
              <a:t>Dinámica es una rama de la física que estudia la relación entre las fuerzas que actúan sobre un cuerpo y los efectos que </a:t>
            </a:r>
            <a:r>
              <a:rPr lang="es-ES" sz="1600" dirty="0" smtClean="0">
                <a:solidFill>
                  <a:schemeClr val="bg1"/>
                </a:solidFill>
              </a:rPr>
              <a:t>producirán </a:t>
            </a:r>
            <a:r>
              <a:rPr lang="es-ES" sz="1600" dirty="0">
                <a:solidFill>
                  <a:schemeClr val="bg1"/>
                </a:solidFill>
              </a:rPr>
              <a:t>sobre el movimiento de los </a:t>
            </a:r>
            <a:r>
              <a:rPr lang="es-ES" sz="1600" dirty="0" smtClean="0">
                <a:solidFill>
                  <a:schemeClr val="bg1"/>
                </a:solidFill>
              </a:rPr>
              <a:t>mismos.</a:t>
            </a:r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half" idx="17"/>
          </p:nvPr>
        </p:nvSpPr>
        <p:spPr>
          <a:xfrm>
            <a:off x="5793566" y="2415075"/>
            <a:ext cx="2720265" cy="422276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La </a:t>
            </a:r>
            <a:r>
              <a:rPr lang="en-US" sz="1600" dirty="0" err="1">
                <a:solidFill>
                  <a:schemeClr val="bg1"/>
                </a:solidFill>
              </a:rPr>
              <a:t>Estática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</a:t>
            </a:r>
            <a:r>
              <a:rPr lang="en-US" sz="1600" dirty="0">
                <a:solidFill>
                  <a:schemeClr val="bg1"/>
                </a:solidFill>
              </a:rPr>
              <a:t> la parte de la </a:t>
            </a:r>
            <a:r>
              <a:rPr lang="en-US" sz="1600" dirty="0" err="1">
                <a:solidFill>
                  <a:schemeClr val="bg1"/>
                </a:solidFill>
              </a:rPr>
              <a:t>física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estudia</a:t>
            </a:r>
            <a:r>
              <a:rPr lang="en-US" sz="1600" dirty="0">
                <a:solidFill>
                  <a:schemeClr val="bg1"/>
                </a:solidFill>
              </a:rPr>
              <a:t> los </a:t>
            </a:r>
            <a:r>
              <a:rPr lang="en-US" sz="1600" dirty="0" err="1">
                <a:solidFill>
                  <a:schemeClr val="bg1"/>
                </a:solidFill>
              </a:rPr>
              <a:t>cuerpos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sobre</a:t>
            </a:r>
            <a:r>
              <a:rPr lang="en-US" sz="1600" dirty="0">
                <a:solidFill>
                  <a:schemeClr val="bg1"/>
                </a:solidFill>
              </a:rPr>
              <a:t> los </a:t>
            </a:r>
            <a:r>
              <a:rPr lang="en-US" sz="1600" dirty="0" err="1">
                <a:solidFill>
                  <a:schemeClr val="bg1"/>
                </a:solidFill>
              </a:rPr>
              <a:t>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actúan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fuerzas</a:t>
            </a:r>
            <a:r>
              <a:rPr lang="en-US" sz="1600" dirty="0">
                <a:solidFill>
                  <a:schemeClr val="bg1"/>
                </a:solidFill>
              </a:rPr>
              <a:t> y </a:t>
            </a:r>
            <a:r>
              <a:rPr lang="en-US" sz="1600" dirty="0" err="1">
                <a:solidFill>
                  <a:schemeClr val="bg1"/>
                </a:solidFill>
              </a:rPr>
              <a:t>momentos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cuyas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resultantes</a:t>
            </a:r>
            <a:r>
              <a:rPr lang="en-US" sz="1600" dirty="0">
                <a:solidFill>
                  <a:schemeClr val="bg1"/>
                </a:solidFill>
              </a:rPr>
              <a:t> son </a:t>
            </a:r>
            <a:r>
              <a:rPr lang="en-US" sz="1600" dirty="0" err="1">
                <a:solidFill>
                  <a:schemeClr val="bg1"/>
                </a:solidFill>
              </a:rPr>
              <a:t>nulas</a:t>
            </a:r>
            <a:r>
              <a:rPr lang="en-US" sz="1600" dirty="0">
                <a:solidFill>
                  <a:schemeClr val="bg1"/>
                </a:solidFill>
              </a:rPr>
              <a:t>, de forma </a:t>
            </a:r>
            <a:r>
              <a:rPr lang="en-US" sz="1600" dirty="0" err="1">
                <a:solidFill>
                  <a:schemeClr val="bg1"/>
                </a:solidFill>
              </a:rPr>
              <a:t>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EL CUERPO </a:t>
            </a:r>
            <a:r>
              <a:rPr lang="en-US" sz="1600" dirty="0" err="1" smtClean="0">
                <a:solidFill>
                  <a:schemeClr val="bg1"/>
                </a:solidFill>
              </a:rPr>
              <a:t>permanece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en </a:t>
            </a:r>
            <a:r>
              <a:rPr lang="en-US" sz="1600" dirty="0" err="1">
                <a:solidFill>
                  <a:schemeClr val="bg1"/>
                </a:solidFill>
              </a:rPr>
              <a:t>reposo</a:t>
            </a:r>
            <a:r>
              <a:rPr lang="en-US" sz="1600" dirty="0">
                <a:solidFill>
                  <a:schemeClr val="bg1"/>
                </a:solidFill>
              </a:rPr>
              <a:t> o en </a:t>
            </a:r>
            <a:r>
              <a:rPr lang="en-US" sz="1600" dirty="0" err="1">
                <a:solidFill>
                  <a:schemeClr val="bg1"/>
                </a:solidFill>
              </a:rPr>
              <a:t>movimiento</a:t>
            </a:r>
            <a:r>
              <a:rPr lang="en-US" sz="1600" dirty="0">
                <a:solidFill>
                  <a:schemeClr val="bg1"/>
                </a:solidFill>
              </a:rPr>
              <a:t> no </a:t>
            </a:r>
            <a:r>
              <a:rPr lang="en-US" sz="1600" dirty="0" err="1" smtClean="0">
                <a:solidFill>
                  <a:schemeClr val="bg1"/>
                </a:solidFill>
              </a:rPr>
              <a:t>acelerado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3076" name="Picture 4" descr="GIF: Mira a esta excavadora subiÃ©ndose al remolqu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6" y="4692339"/>
            <a:ext cx="2413516" cy="19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IF: Mira a esta excavadora subiÃ©ndose al remolqu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96" y="4959061"/>
            <a:ext cx="2365589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793567" y="352972"/>
            <a:ext cx="2733908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ESTATICA</a:t>
            </a:r>
          </a:p>
          <a:p>
            <a:pPr algn="ctr"/>
            <a:endPara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¿COMO LOGRAR QUE EL CUERPO SE ENCUENTRE EN EQUILIBRIO?</a:t>
            </a:r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arcador de texto 9"/>
          <p:cNvSpPr>
            <a:spLocks noGrp="1"/>
          </p:cNvSpPr>
          <p:nvPr>
            <p:ph type="body" sz="half" idx="17"/>
          </p:nvPr>
        </p:nvSpPr>
        <p:spPr>
          <a:xfrm>
            <a:off x="8696712" y="2512657"/>
            <a:ext cx="3026859" cy="4125185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lnSpcReduction="10000"/>
          </a:bodyPr>
          <a:lstStyle/>
          <a:p>
            <a:pPr algn="just"/>
            <a:r>
              <a:rPr lang="en-US" sz="1600" dirty="0" err="1" smtClean="0">
                <a:solidFill>
                  <a:schemeClr val="bg1"/>
                </a:solidFill>
              </a:rPr>
              <a:t>Existen</a:t>
            </a:r>
            <a:r>
              <a:rPr lang="en-US" sz="1600" dirty="0" smtClean="0">
                <a:solidFill>
                  <a:schemeClr val="bg1"/>
                </a:solidFill>
              </a:rPr>
              <a:t> dos </a:t>
            </a:r>
            <a:r>
              <a:rPr lang="en-US" sz="1600" dirty="0" err="1" smtClean="0">
                <a:solidFill>
                  <a:schemeClr val="bg1"/>
                </a:solidFill>
              </a:rPr>
              <a:t>tipos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ondas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segun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necesiten</a:t>
            </a:r>
            <a:r>
              <a:rPr lang="en-US" sz="1600" dirty="0" smtClean="0">
                <a:solidFill>
                  <a:schemeClr val="bg1"/>
                </a:solidFill>
              </a:rPr>
              <a:t> o no un </a:t>
            </a:r>
            <a:r>
              <a:rPr lang="en-US" sz="1600" dirty="0" err="1" smtClean="0">
                <a:solidFill>
                  <a:schemeClr val="bg1"/>
                </a:solidFill>
              </a:rPr>
              <a:t>medio</a:t>
            </a:r>
            <a:r>
              <a:rPr lang="en-US" sz="1600" dirty="0" smtClean="0">
                <a:solidFill>
                  <a:schemeClr val="bg1"/>
                </a:solidFill>
              </a:rPr>
              <a:t> para </a:t>
            </a:r>
            <a:r>
              <a:rPr lang="en-US" sz="1600" dirty="0" err="1" smtClean="0">
                <a:solidFill>
                  <a:schemeClr val="bg1"/>
                </a:solidFill>
              </a:rPr>
              <a:t>propagarse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A- </a:t>
            </a:r>
            <a:r>
              <a:rPr lang="en-US" sz="1600" dirty="0" err="1" smtClean="0">
                <a:solidFill>
                  <a:schemeClr val="bg1"/>
                </a:solidFill>
              </a:rPr>
              <a:t>las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mecanicas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B- </a:t>
            </a:r>
            <a:r>
              <a:rPr lang="en-US" sz="1600" dirty="0" err="1" smtClean="0">
                <a:solidFill>
                  <a:schemeClr val="bg1"/>
                </a:solidFill>
              </a:rPr>
              <a:t>las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electromagneticas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bg1"/>
                </a:solidFill>
              </a:rPr>
              <a:t>Tambien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pueden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clasificarse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segun</a:t>
            </a:r>
            <a:r>
              <a:rPr lang="en-US" sz="1600" dirty="0" smtClean="0">
                <a:solidFill>
                  <a:schemeClr val="bg1"/>
                </a:solidFill>
              </a:rPr>
              <a:t> sea </a:t>
            </a:r>
            <a:r>
              <a:rPr lang="es-ES" sz="1600" dirty="0">
                <a:solidFill>
                  <a:schemeClr val="bg1"/>
                </a:solidFill>
              </a:rPr>
              <a:t>el movimiento de oscilación de las partículas del medio </a:t>
            </a:r>
            <a:r>
              <a:rPr lang="es-ES" sz="1600" dirty="0" smtClean="0">
                <a:solidFill>
                  <a:schemeClr val="bg1"/>
                </a:solidFill>
              </a:rPr>
              <a:t>con respecto a </a:t>
            </a:r>
            <a:r>
              <a:rPr lang="es-ES" sz="1600" dirty="0">
                <a:solidFill>
                  <a:schemeClr val="bg1"/>
                </a:solidFill>
              </a:rPr>
              <a:t>la </a:t>
            </a:r>
            <a:r>
              <a:rPr lang="es-ES" sz="1600" dirty="0" smtClean="0">
                <a:solidFill>
                  <a:schemeClr val="bg1"/>
                </a:solidFill>
              </a:rPr>
              <a:t>dirección de </a:t>
            </a:r>
            <a:r>
              <a:rPr lang="es-ES" sz="1600" dirty="0">
                <a:solidFill>
                  <a:schemeClr val="bg1"/>
                </a:solidFill>
              </a:rPr>
              <a:t>propagación de la </a:t>
            </a:r>
            <a:r>
              <a:rPr lang="es-ES" sz="1600" dirty="0" smtClean="0">
                <a:solidFill>
                  <a:schemeClr val="bg1"/>
                </a:solidFill>
              </a:rPr>
              <a:t>onda.</a:t>
            </a:r>
          </a:p>
          <a:p>
            <a:pPr algn="just"/>
            <a:r>
              <a:rPr lang="es-ES" sz="1600" dirty="0" smtClean="0">
                <a:solidFill>
                  <a:schemeClr val="bg1"/>
                </a:solidFill>
              </a:rPr>
              <a:t>A- Si es paralelo será longitudinal.</a:t>
            </a:r>
          </a:p>
          <a:p>
            <a:pPr algn="just"/>
            <a:r>
              <a:rPr lang="es-ES" sz="1600" dirty="0" smtClean="0">
                <a:solidFill>
                  <a:schemeClr val="bg1"/>
                </a:solidFill>
              </a:rPr>
              <a:t>B- Si es perpendicular será transversal.</a:t>
            </a:r>
          </a:p>
          <a:p>
            <a:pPr algn="just"/>
            <a:endParaRPr lang="es-AR" dirty="0"/>
          </a:p>
        </p:txBody>
      </p:sp>
      <p:sp>
        <p:nvSpPr>
          <p:cNvPr id="15" name="Marcador de texto 9"/>
          <p:cNvSpPr>
            <a:spLocks noGrp="1"/>
          </p:cNvSpPr>
          <p:nvPr>
            <p:ph type="body" sz="half" idx="17"/>
          </p:nvPr>
        </p:nvSpPr>
        <p:spPr>
          <a:xfrm>
            <a:off x="5793567" y="2415075"/>
            <a:ext cx="2720265" cy="422276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La </a:t>
            </a:r>
            <a:r>
              <a:rPr lang="en-US" sz="1600" dirty="0" err="1">
                <a:solidFill>
                  <a:schemeClr val="bg1"/>
                </a:solidFill>
              </a:rPr>
              <a:t>Estática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</a:t>
            </a:r>
            <a:r>
              <a:rPr lang="en-US" sz="1600" dirty="0">
                <a:solidFill>
                  <a:schemeClr val="bg1"/>
                </a:solidFill>
              </a:rPr>
              <a:t> la parte de la </a:t>
            </a:r>
            <a:r>
              <a:rPr lang="en-US" sz="1600" dirty="0" err="1">
                <a:solidFill>
                  <a:schemeClr val="bg1"/>
                </a:solidFill>
              </a:rPr>
              <a:t>física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estudia</a:t>
            </a:r>
            <a:r>
              <a:rPr lang="en-US" sz="1600" dirty="0">
                <a:solidFill>
                  <a:schemeClr val="bg1"/>
                </a:solidFill>
              </a:rPr>
              <a:t> los </a:t>
            </a:r>
            <a:r>
              <a:rPr lang="en-US" sz="1600" dirty="0" err="1">
                <a:solidFill>
                  <a:schemeClr val="bg1"/>
                </a:solidFill>
              </a:rPr>
              <a:t>cuerpos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sobre</a:t>
            </a:r>
            <a:r>
              <a:rPr lang="en-US" sz="1600" dirty="0">
                <a:solidFill>
                  <a:schemeClr val="bg1"/>
                </a:solidFill>
              </a:rPr>
              <a:t> los </a:t>
            </a:r>
            <a:r>
              <a:rPr lang="en-US" sz="1600" dirty="0" err="1">
                <a:solidFill>
                  <a:schemeClr val="bg1"/>
                </a:solidFill>
              </a:rPr>
              <a:t>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actúan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fuerzas</a:t>
            </a:r>
            <a:r>
              <a:rPr lang="en-US" sz="1600" dirty="0">
                <a:solidFill>
                  <a:schemeClr val="bg1"/>
                </a:solidFill>
              </a:rPr>
              <a:t> y </a:t>
            </a:r>
            <a:r>
              <a:rPr lang="en-US" sz="1600" dirty="0" err="1">
                <a:solidFill>
                  <a:schemeClr val="bg1"/>
                </a:solidFill>
              </a:rPr>
              <a:t>momentos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cuyas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resultantes</a:t>
            </a:r>
            <a:r>
              <a:rPr lang="en-US" sz="1600" dirty="0">
                <a:solidFill>
                  <a:schemeClr val="bg1"/>
                </a:solidFill>
              </a:rPr>
              <a:t> son </a:t>
            </a:r>
            <a:r>
              <a:rPr lang="en-US" sz="1600" dirty="0" err="1">
                <a:solidFill>
                  <a:schemeClr val="bg1"/>
                </a:solidFill>
              </a:rPr>
              <a:t>nulas</a:t>
            </a:r>
            <a:r>
              <a:rPr lang="en-US" sz="1600" dirty="0">
                <a:solidFill>
                  <a:schemeClr val="bg1"/>
                </a:solidFill>
              </a:rPr>
              <a:t>, de forma </a:t>
            </a:r>
            <a:r>
              <a:rPr lang="en-US" sz="1600" dirty="0" err="1">
                <a:solidFill>
                  <a:schemeClr val="bg1"/>
                </a:solidFill>
              </a:rPr>
              <a:t>que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EL CUERPO </a:t>
            </a:r>
            <a:r>
              <a:rPr lang="en-US" sz="1600" dirty="0" err="1" smtClean="0">
                <a:solidFill>
                  <a:schemeClr val="bg1"/>
                </a:solidFill>
              </a:rPr>
              <a:t>permanece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en </a:t>
            </a:r>
            <a:r>
              <a:rPr lang="en-US" sz="1600" dirty="0" err="1">
                <a:solidFill>
                  <a:schemeClr val="bg1"/>
                </a:solidFill>
              </a:rPr>
              <a:t>reposo</a:t>
            </a:r>
            <a:r>
              <a:rPr lang="en-US" sz="1600" dirty="0">
                <a:solidFill>
                  <a:schemeClr val="bg1"/>
                </a:solidFill>
              </a:rPr>
              <a:t> o en </a:t>
            </a:r>
            <a:r>
              <a:rPr lang="en-US" sz="1600" dirty="0" err="1">
                <a:solidFill>
                  <a:schemeClr val="bg1"/>
                </a:solidFill>
              </a:rPr>
              <a:t>movimiento</a:t>
            </a:r>
            <a:r>
              <a:rPr lang="en-US" sz="1600" dirty="0">
                <a:solidFill>
                  <a:schemeClr val="bg1"/>
                </a:solidFill>
              </a:rPr>
              <a:t> no </a:t>
            </a:r>
            <a:r>
              <a:rPr lang="en-US" sz="1600" dirty="0" err="1" smtClean="0">
                <a:solidFill>
                  <a:schemeClr val="bg1"/>
                </a:solidFill>
              </a:rPr>
              <a:t>acelerado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s-AR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931" y="4959061"/>
            <a:ext cx="196917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38" y="94373"/>
            <a:ext cx="9037580" cy="832385"/>
          </a:xfrm>
        </p:spPr>
        <p:txBody>
          <a:bodyPr/>
          <a:lstStyle/>
          <a:p>
            <a:pPr algn="ctr"/>
            <a:r>
              <a:rPr lang="es-A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MATERIA Y ENERGIA</a:t>
            </a:r>
            <a:endParaRPr lang="es-A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1842" y="1025613"/>
            <a:ext cx="4396339" cy="5094801"/>
          </a:xfr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normAutofit fontScale="47500" lnSpcReduction="20000"/>
          </a:bodyPr>
          <a:lstStyle/>
          <a:p>
            <a:pPr algn="just"/>
            <a:r>
              <a:rPr lang="es-AR" sz="3800" b="1" dirty="0" smtClean="0">
                <a:solidFill>
                  <a:schemeClr val="bg2"/>
                </a:solidFill>
              </a:rPr>
              <a:t>MATERIA:</a:t>
            </a:r>
          </a:p>
          <a:p>
            <a:pPr algn="just"/>
            <a:r>
              <a:rPr lang="es-AR" sz="33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Ocupa un lugar en el espacio- tiempo.</a:t>
            </a:r>
          </a:p>
          <a:p>
            <a:pPr algn="just"/>
            <a:r>
              <a:rPr lang="es-AR" sz="33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Posee energía.</a:t>
            </a:r>
          </a:p>
          <a:p>
            <a:pPr algn="just"/>
            <a:r>
              <a:rPr lang="es-AR" sz="33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Puede interactuar con instrumentos de medición. </a:t>
            </a:r>
          </a:p>
          <a:p>
            <a:pPr algn="just"/>
            <a:r>
              <a:rPr lang="es-AR" sz="33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Propiedades de la materia:</a:t>
            </a:r>
          </a:p>
          <a:p>
            <a:pPr algn="just"/>
            <a:r>
              <a:rPr lang="es-AR" sz="33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Extensivas, </a:t>
            </a:r>
            <a:r>
              <a:rPr lang="es-AR" sz="33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 dependen de la cantidad de materia: masa, </a:t>
            </a:r>
            <a:r>
              <a:rPr lang="es-AR" sz="3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volumen</a:t>
            </a:r>
            <a:r>
              <a:rPr lang="es-AR" sz="33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peso.</a:t>
            </a:r>
          </a:p>
          <a:p>
            <a:pPr algn="just"/>
            <a:r>
              <a:rPr lang="es-ES" sz="33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Las </a:t>
            </a:r>
            <a:r>
              <a:rPr lang="es-ES" sz="33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 no dependen de la cantidad de materia sino de la sustancia de que se trate, se llaman </a:t>
            </a:r>
            <a:r>
              <a:rPr lang="es-ES" sz="33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intensivas</a:t>
            </a:r>
            <a:r>
              <a:rPr lang="es-ES" sz="33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El ejemplo paradigmático de magnitud intensiva de la materia másica es la </a:t>
            </a:r>
            <a:r>
              <a:rPr lang="es-ES" sz="33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densidad.</a:t>
            </a:r>
          </a:p>
          <a:p>
            <a:pPr algn="just"/>
            <a:r>
              <a:rPr lang="es-ES" sz="33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Otras propiedades tales como: las químicas, especificas, extrínsecas o generales. </a:t>
            </a:r>
          </a:p>
          <a:p>
            <a:endParaRPr lang="es-AR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68155" y="1025613"/>
            <a:ext cx="4396341" cy="5094802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normAutofit fontScale="47500" lnSpcReduction="20000"/>
          </a:bodyPr>
          <a:lstStyle/>
          <a:p>
            <a:pPr algn="just"/>
            <a:r>
              <a:rPr lang="es-AR" sz="3800" b="1" dirty="0" smtClean="0">
                <a:solidFill>
                  <a:schemeClr val="bg2"/>
                </a:solidFill>
              </a:rPr>
              <a:t>ENERGIA:</a:t>
            </a:r>
          </a:p>
          <a:p>
            <a:pPr algn="just"/>
            <a:r>
              <a:rPr lang="es-ES" sz="3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 </a:t>
            </a:r>
            <a:r>
              <a:rPr lang="es-ES" sz="3800" b="1" u="sng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FISICA,</a:t>
            </a:r>
            <a:r>
              <a:rPr lang="es-ES" sz="38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3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energía se define como la capacidad para realizar un trabajo</a:t>
            </a:r>
            <a:r>
              <a:rPr lang="es-ES" sz="3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algn="just"/>
            <a:r>
              <a:rPr lang="en-US" sz="3800" b="1" dirty="0" err="1">
                <a:solidFill>
                  <a:schemeClr val="bg2"/>
                </a:solidFill>
              </a:rPr>
              <a:t>Por</a:t>
            </a:r>
            <a:r>
              <a:rPr lang="en-US" sz="3800" b="1" dirty="0">
                <a:solidFill>
                  <a:schemeClr val="bg2"/>
                </a:solidFill>
              </a:rPr>
              <a:t> lo </a:t>
            </a:r>
            <a:r>
              <a:rPr lang="en-US" sz="3800" b="1" dirty="0" err="1">
                <a:solidFill>
                  <a:schemeClr val="bg2"/>
                </a:solidFill>
              </a:rPr>
              <a:t>tanto</a:t>
            </a:r>
            <a:r>
              <a:rPr lang="en-US" sz="3800" b="1" dirty="0">
                <a:solidFill>
                  <a:schemeClr val="bg2"/>
                </a:solidFill>
              </a:rPr>
              <a:t>, no </a:t>
            </a:r>
            <a:r>
              <a:rPr lang="en-US" sz="3800" b="1" dirty="0" err="1">
                <a:solidFill>
                  <a:schemeClr val="bg2"/>
                </a:solidFill>
              </a:rPr>
              <a:t>tiene</a:t>
            </a:r>
            <a:r>
              <a:rPr lang="en-US" sz="3800" b="1" dirty="0">
                <a:solidFill>
                  <a:schemeClr val="bg2"/>
                </a:solidFill>
              </a:rPr>
              <a:t> </a:t>
            </a:r>
            <a:r>
              <a:rPr lang="en-US" sz="3800" b="1" dirty="0" err="1">
                <a:solidFill>
                  <a:schemeClr val="bg2"/>
                </a:solidFill>
              </a:rPr>
              <a:t>masa</a:t>
            </a:r>
            <a:r>
              <a:rPr lang="en-US" sz="3800" b="1" dirty="0">
                <a:solidFill>
                  <a:schemeClr val="bg2"/>
                </a:solidFill>
              </a:rPr>
              <a:t>, </a:t>
            </a:r>
            <a:r>
              <a:rPr lang="en-US" sz="3800" b="1" dirty="0" err="1">
                <a:solidFill>
                  <a:schemeClr val="bg2"/>
                </a:solidFill>
              </a:rPr>
              <a:t>ni</a:t>
            </a:r>
            <a:r>
              <a:rPr lang="en-US" sz="3800" b="1" dirty="0">
                <a:solidFill>
                  <a:schemeClr val="bg2"/>
                </a:solidFill>
              </a:rPr>
              <a:t> </a:t>
            </a:r>
            <a:r>
              <a:rPr lang="en-US" sz="3800" b="1" dirty="0" err="1">
                <a:solidFill>
                  <a:schemeClr val="bg2"/>
                </a:solidFill>
              </a:rPr>
              <a:t>ocupa</a:t>
            </a:r>
            <a:r>
              <a:rPr lang="en-US" sz="3800" b="1" dirty="0">
                <a:solidFill>
                  <a:schemeClr val="bg2"/>
                </a:solidFill>
              </a:rPr>
              <a:t> un </a:t>
            </a:r>
            <a:r>
              <a:rPr lang="en-US" sz="3800" b="1" dirty="0" err="1">
                <a:solidFill>
                  <a:schemeClr val="bg2"/>
                </a:solidFill>
              </a:rPr>
              <a:t>espacio</a:t>
            </a:r>
            <a:r>
              <a:rPr lang="en-US" sz="3800" b="1" dirty="0">
                <a:solidFill>
                  <a:schemeClr val="bg2"/>
                </a:solidFill>
              </a:rPr>
              <a:t>.</a:t>
            </a:r>
            <a:endParaRPr lang="es-AR" sz="3800" b="1" dirty="0">
              <a:solidFill>
                <a:schemeClr val="bg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calor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la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luz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el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sonido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son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algunas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formas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energía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son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fenomenos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esenciales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afectan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diversas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maneras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al campo del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diseño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Industrial.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Estos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son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fenómenos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pueden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tienen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la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capacidad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producIr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movimiento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traves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presiones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partículas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de los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materiales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componen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AR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los productos.</a:t>
            </a:r>
          </a:p>
          <a:p>
            <a:pPr algn="ctr"/>
            <a:r>
              <a:rPr lang="es-AR" sz="4200" b="1" dirty="0" smtClean="0">
                <a:solidFill>
                  <a:schemeClr val="bg2"/>
                </a:solidFill>
              </a:rPr>
              <a:t>LA ENERGIA NO SE CREA NI SE DESTRUYE, SOLO SE TRANSFORMA.</a:t>
            </a:r>
            <a:endParaRPr lang="es-AR" sz="42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Resultado de imagen para gif so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90" y="651822"/>
            <a:ext cx="1883652" cy="18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31" y="2822277"/>
            <a:ext cx="2147740" cy="12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energÃ­a hidrÃ¡ulica gif animad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448" y="4528751"/>
            <a:ext cx="3099552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4595" y="556054"/>
            <a:ext cx="605481" cy="100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4141" y="156421"/>
            <a:ext cx="11106326" cy="1400530"/>
          </a:xfrm>
        </p:spPr>
        <p:txBody>
          <a:bodyPr/>
          <a:lstStyle/>
          <a:p>
            <a:r>
              <a:rPr lang="es-AR" b="1" dirty="0" smtClean="0">
                <a:solidFill>
                  <a:srgbClr val="FFC000"/>
                </a:solidFill>
              </a:rPr>
              <a:t>MASA, PESO, DENSIDAD, PESO ESPECIFICO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31993" y="1556951"/>
            <a:ext cx="2946866" cy="576262"/>
          </a:xfrm>
        </p:spPr>
        <p:txBody>
          <a:bodyPr/>
          <a:lstStyle/>
          <a:p>
            <a:pPr algn="ctr"/>
            <a:r>
              <a:rPr lang="es-AR" b="1" dirty="0" smtClean="0">
                <a:solidFill>
                  <a:srgbClr val="FFC000"/>
                </a:solidFill>
              </a:rPr>
              <a:t>MASA Y PESO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597015" y="1574755"/>
            <a:ext cx="2936241" cy="576262"/>
          </a:xfrm>
        </p:spPr>
        <p:txBody>
          <a:bodyPr/>
          <a:lstStyle/>
          <a:p>
            <a:pPr algn="ctr"/>
            <a:r>
              <a:rPr lang="es-AR" b="1" dirty="0" smtClean="0">
                <a:solidFill>
                  <a:srgbClr val="FFC000"/>
                </a:solidFill>
              </a:rPr>
              <a:t>DENSIDAD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8818354" y="1693557"/>
            <a:ext cx="2932113" cy="576262"/>
          </a:xfrm>
        </p:spPr>
        <p:txBody>
          <a:bodyPr/>
          <a:lstStyle/>
          <a:p>
            <a:pPr algn="ctr"/>
            <a:r>
              <a:rPr lang="es-AR" b="1" dirty="0" smtClean="0">
                <a:solidFill>
                  <a:srgbClr val="FFC000"/>
                </a:solidFill>
              </a:rPr>
              <a:t>PESO ESPECIFICO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15"/>
          </p:nvPr>
        </p:nvSpPr>
        <p:spPr>
          <a:xfrm>
            <a:off x="644141" y="2151017"/>
            <a:ext cx="2927350" cy="4198508"/>
          </a:xfr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es-AR" b="1" dirty="0" smtClean="0">
                <a:solidFill>
                  <a:schemeClr val="bg1"/>
                </a:solidFill>
              </a:rPr>
              <a:t>MASA ES LA CANTIDAD DE MATERIA QUE POSEE UN CUERPO.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1"/>
                </a:solidFill>
              </a:rPr>
              <a:t>Se mide en Kg masa y sus múltiplos y submúltiplos.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1"/>
                </a:solidFill>
              </a:rPr>
              <a:t>La masa de un cuerpo es constante en cualquier lugar.</a:t>
            </a:r>
          </a:p>
          <a:p>
            <a:pPr algn="just"/>
            <a:r>
              <a:rPr lang="es-AR" b="1" dirty="0" smtClean="0">
                <a:solidFill>
                  <a:schemeClr val="bg1"/>
                </a:solidFill>
              </a:rPr>
              <a:t>PESO </a:t>
            </a:r>
            <a:r>
              <a:rPr lang="es-AR" b="1" dirty="0">
                <a:solidFill>
                  <a:schemeClr val="bg1"/>
                </a:solidFill>
              </a:rPr>
              <a:t>ES LA CANTIDAD DE MATERIA QUE POSEE UN </a:t>
            </a:r>
            <a:r>
              <a:rPr lang="es-AR" b="1" dirty="0" smtClean="0">
                <a:solidFill>
                  <a:schemeClr val="bg1"/>
                </a:solidFill>
              </a:rPr>
              <a:t>CUERPO MULTIPLICADA POR LA ACELERACION DE LA GRAVEDAD. (P= masa x g)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dirty="0" smtClean="0">
                <a:solidFill>
                  <a:schemeClr val="bg1"/>
                </a:solidFill>
              </a:rPr>
              <a:t>Se mide en </a:t>
            </a:r>
            <a:r>
              <a:rPr lang="es-AR" b="1" dirty="0" err="1" smtClean="0">
                <a:solidFill>
                  <a:schemeClr val="bg1"/>
                </a:solidFill>
              </a:rPr>
              <a:t>kgf</a:t>
            </a:r>
            <a:r>
              <a:rPr lang="es-AR" b="1" dirty="0" smtClean="0">
                <a:solidFill>
                  <a:schemeClr val="bg1"/>
                </a:solidFill>
              </a:rPr>
              <a:t> ,en N y en sus múltiplos y submúltiplos.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b="1" smtClean="0">
                <a:solidFill>
                  <a:schemeClr val="bg1"/>
                </a:solidFill>
              </a:rPr>
              <a:t>10N</a:t>
            </a:r>
            <a:r>
              <a:rPr lang="es-AR" b="1" dirty="0" smtClean="0">
                <a:solidFill>
                  <a:schemeClr val="bg1"/>
                </a:solidFill>
              </a:rPr>
              <a:t>= 1kg x 10 m/s</a:t>
            </a:r>
            <a:r>
              <a:rPr lang="es-AR" b="1" baseline="30000" dirty="0" smtClean="0">
                <a:solidFill>
                  <a:schemeClr val="bg1"/>
                </a:solidFill>
              </a:rPr>
              <a:t>2</a:t>
            </a:r>
            <a:r>
              <a:rPr lang="es-AR" b="1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dirty="0" smtClean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dirty="0">
              <a:solidFill>
                <a:srgbClr val="FFC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Marcador de texto 7"/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5586462" y="2201271"/>
                <a:ext cx="2946794" cy="4216311"/>
              </a:xfrm>
              <a:solidFill>
                <a:srgbClr val="FFC000"/>
              </a:solidFill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s-ES" b="1" dirty="0" smtClean="0">
                    <a:solidFill>
                      <a:schemeClr val="bg1"/>
                    </a:solidFill>
                  </a:rPr>
                  <a:t>LA DENSIDAD ES LA MAGNITUD QUE EXPRESA LA RELACIÓN ENTRE LA MASA Y EL VOLUMEN DE UNA SUSTANCIA O UN OBJETO SÓLIDO</a:t>
                </a:r>
                <a:r>
                  <a:rPr lang="es-AR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algn="just"/>
                <a:r>
                  <a:rPr lang="es-AR" b="1" dirty="0" smtClean="0">
                    <a:solidFill>
                      <a:schemeClr val="bg1"/>
                    </a:solidFill>
                  </a:rPr>
                  <a:t>Densidad= masa/volumen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AR" b="1" dirty="0" smtClean="0">
                    <a:solidFill>
                      <a:schemeClr val="bg1"/>
                    </a:solidFill>
                  </a:rPr>
                  <a:t>Las unidades en que se mide son: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AR" b="1" dirty="0" smtClean="0">
                    <a:solidFill>
                      <a:schemeClr val="bg1"/>
                    </a:solidFill>
                  </a:rPr>
                  <a:t>Kg/m</a:t>
                </a:r>
                <a:r>
                  <a:rPr lang="es-AR" b="1" baseline="30000" dirty="0" smtClean="0">
                    <a:solidFill>
                      <a:schemeClr val="bg1"/>
                    </a:solidFill>
                  </a:rPr>
                  <a:t>3 </a:t>
                </a:r>
                <a:r>
                  <a:rPr lang="es-AR" b="1" dirty="0" smtClean="0">
                    <a:solidFill>
                      <a:schemeClr val="bg1"/>
                    </a:solidFill>
                  </a:rPr>
                  <a:t> ;  g/cm</a:t>
                </a:r>
                <a:r>
                  <a:rPr lang="es-AR" b="1" baseline="30000" dirty="0" smtClean="0">
                    <a:solidFill>
                      <a:schemeClr val="bg1"/>
                    </a:solidFill>
                  </a:rPr>
                  <a:t>3   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AR" b="1" dirty="0" smtClean="0">
                    <a:solidFill>
                      <a:schemeClr val="bg1"/>
                    </a:solidFill>
                  </a:rPr>
                  <a:t>EJEMPLO: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AR" b="1" dirty="0" smtClean="0">
                    <a:solidFill>
                      <a:schemeClr val="bg1"/>
                    </a:solidFill>
                  </a:rPr>
                  <a:t>MASA=20 g</a:t>
                </a:r>
                <a:r>
                  <a:rPr lang="es-AR" b="1" baseline="30000" dirty="0" smtClean="0">
                    <a:solidFill>
                      <a:schemeClr val="bg1"/>
                    </a:solidFill>
                  </a:rPr>
                  <a:t>    </a:t>
                </a:r>
                <a:r>
                  <a:rPr lang="es-AR" b="1" dirty="0" smtClean="0">
                    <a:solidFill>
                      <a:schemeClr val="bg1"/>
                    </a:solidFill>
                  </a:rPr>
                  <a:t> VOL= </a:t>
                </a:r>
                <a:r>
                  <a:rPr lang="es-AR" b="1" dirty="0" smtClean="0">
                    <a:solidFill>
                      <a:schemeClr val="bg1"/>
                    </a:solidFill>
                  </a:rPr>
                  <a:t>30cm</a:t>
                </a:r>
                <a:r>
                  <a:rPr lang="es-AR" b="1" baseline="30000" dirty="0" smtClean="0">
                    <a:solidFill>
                      <a:schemeClr val="bg1"/>
                    </a:solidFill>
                  </a:rPr>
                  <a:t>3</a:t>
                </a:r>
                <a:endParaRPr lang="es-AR" b="1" dirty="0" smtClean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AR" b="1" dirty="0" smtClean="0">
                    <a:solidFill>
                      <a:schemeClr val="bg1"/>
                    </a:solidFill>
                  </a:rPr>
                  <a:t>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es-A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𝟑𝟎</m:t>
                            </m:r>
                            <m:r>
                              <a:rPr lang="es-A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s-A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s-AR" b="1" dirty="0" smtClean="0">
                    <a:solidFill>
                      <a:schemeClr val="bg1"/>
                    </a:solidFill>
                  </a:rPr>
                  <a:t>= 0,66..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sSup>
                          <m:sSupPr>
                            <m:ctrlPr>
                              <a:rPr lang="es-A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s-A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s-AR" b="1" dirty="0" smtClean="0">
                  <a:solidFill>
                    <a:schemeClr val="bg1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s-AR" b="1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AR" baseline="30000" dirty="0" smtClean="0"/>
                  <a:t>  </a:t>
                </a:r>
                <a:endParaRPr lang="es-AR" dirty="0" smtClean="0"/>
              </a:p>
              <a:p>
                <a:endParaRPr lang="es-AR" b="1" dirty="0"/>
              </a:p>
            </p:txBody>
          </p:sp>
        </mc:Choice>
        <mc:Fallback>
          <p:sp>
            <p:nvSpPr>
              <p:cNvPr id="8" name="Marcador de texto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5586462" y="2201271"/>
                <a:ext cx="2946794" cy="4216311"/>
              </a:xfrm>
              <a:blipFill>
                <a:blip r:embed="rId3"/>
                <a:stretch>
                  <a:fillRect l="-620" t="-867" r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rcador de texto 8"/>
              <p:cNvSpPr>
                <a:spLocks noGrp="1"/>
              </p:cNvSpPr>
              <p:nvPr>
                <p:ph type="body" sz="half" idx="17"/>
              </p:nvPr>
            </p:nvSpPr>
            <p:spPr>
              <a:xfrm>
                <a:off x="8805389" y="2269329"/>
                <a:ext cx="2932113" cy="4119890"/>
              </a:xfrm>
              <a:solidFill>
                <a:srgbClr val="FFC000"/>
              </a:solidFill>
            </p:spPr>
            <p:txBody>
              <a:bodyPr/>
              <a:lstStyle/>
              <a:p>
                <a:r>
                  <a:rPr lang="es-ES" b="1" dirty="0" smtClean="0">
                    <a:solidFill>
                      <a:schemeClr val="bg1"/>
                    </a:solidFill>
                  </a:rPr>
                  <a:t>SE LLAMA PESO ESPECÍFICO A LA RELACIÓN ENTRE EL PESO DE UNA SUSTANCIA Y SU VOLUMEN</a:t>
                </a:r>
              </a:p>
              <a:p>
                <a:r>
                  <a:rPr lang="es-ES" b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s-ES" b="1" baseline="-25000" dirty="0" smtClean="0">
                    <a:solidFill>
                      <a:schemeClr val="bg1"/>
                    </a:solidFill>
                  </a:rPr>
                  <a:t>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𝑷𝑬𝑺𝑶</m:t>
                        </m:r>
                      </m:num>
                      <m:den>
                        <m:r>
                          <a:rPr lang="es-AR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𝑽𝑶𝑳𝑼𝑴𝑬𝑵</m:t>
                        </m:r>
                      </m:den>
                    </m:f>
                  </m:oMath>
                </a14:m>
                <a:r>
                  <a:rPr lang="es-ES" b="1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𝑴𝑨𝑺𝑨</m:t>
                        </m:r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𝒂𝒄𝒆𝒍</m:t>
                        </m:r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𝑮𝑹𝑨𝑽𝑬𝑫𝑨𝑫</m:t>
                        </m:r>
                      </m:num>
                      <m:den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𝑽𝑶𝑳𝑼𝑴𝑬𝑵</m:t>
                        </m:r>
                      </m:den>
                    </m:f>
                  </m:oMath>
                </a14:m>
                <a:endParaRPr lang="es-ES" b="1" dirty="0" smtClean="0">
                  <a:solidFill>
                    <a:schemeClr val="bg1"/>
                  </a:solidFill>
                </a:endParaRPr>
              </a:p>
              <a:p>
                <a:r>
                  <a:rPr lang="es-AR" b="1" dirty="0" smtClean="0">
                    <a:solidFill>
                      <a:schemeClr val="bg1"/>
                    </a:solidFill>
                  </a:rPr>
                  <a:t>Pero: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𝑴𝑨𝑺𝑨</m:t>
                        </m:r>
                      </m:num>
                      <m:den>
                        <m:r>
                          <a:rPr lang="es-AR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𝑽𝑶𝑳𝑼𝑴𝑬𝑵</m:t>
                        </m:r>
                      </m:den>
                    </m:f>
                  </m:oMath>
                </a14:m>
                <a:r>
                  <a:rPr lang="es-AR" b="1" dirty="0" smtClean="0">
                    <a:solidFill>
                      <a:schemeClr val="bg1"/>
                    </a:solidFill>
                  </a:rPr>
                  <a:t>= DENSIDAD</a:t>
                </a:r>
              </a:p>
              <a:p>
                <a:endParaRPr lang="es-AR" b="1" dirty="0">
                  <a:solidFill>
                    <a:schemeClr val="bg1"/>
                  </a:solidFill>
                </a:endParaRPr>
              </a:p>
              <a:p>
                <a:r>
                  <a:rPr lang="es-AR" b="1" dirty="0" smtClean="0">
                    <a:solidFill>
                      <a:schemeClr val="bg1"/>
                    </a:solidFill>
                  </a:rPr>
                  <a:t>ENTONCES ; 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s-ES" b="1" baseline="-25000" dirty="0" smtClean="0">
                    <a:solidFill>
                      <a:schemeClr val="bg1"/>
                    </a:solidFill>
                  </a:rPr>
                  <a:t>E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= Densidad x g</a:t>
                </a:r>
              </a:p>
              <a:p>
                <a:r>
                  <a:rPr lang="es-ES" b="1" dirty="0" smtClean="0">
                    <a:solidFill>
                      <a:schemeClr val="bg1"/>
                    </a:solidFill>
                  </a:rPr>
                  <a:t>EL P</a:t>
                </a:r>
                <a:r>
                  <a:rPr lang="es-ES" b="1" baseline="-25000" dirty="0" smtClean="0">
                    <a:solidFill>
                      <a:schemeClr val="bg1"/>
                    </a:solidFill>
                  </a:rPr>
                  <a:t>E 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se mide en:</a:t>
                </a:r>
              </a:p>
              <a:p>
                <a:r>
                  <a:rPr lang="es-ES" b="1" dirty="0" err="1" smtClean="0">
                    <a:solidFill>
                      <a:schemeClr val="bg1"/>
                    </a:solidFill>
                  </a:rPr>
                  <a:t>Tonf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/m</a:t>
                </a:r>
                <a:r>
                  <a:rPr lang="es-ES" b="1" baseline="30000" dirty="0" smtClean="0">
                    <a:solidFill>
                      <a:schemeClr val="bg1"/>
                    </a:solidFill>
                  </a:rPr>
                  <a:t>3  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;</a:t>
                </a:r>
                <a:r>
                  <a:rPr lang="es-ES" b="1" baseline="30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Kgf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/m</a:t>
                </a:r>
                <a:r>
                  <a:rPr lang="es-ES" b="1" baseline="30000" dirty="0" smtClean="0">
                    <a:solidFill>
                      <a:schemeClr val="bg1"/>
                    </a:solidFill>
                  </a:rPr>
                  <a:t>3 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; </a:t>
                </a:r>
                <a:r>
                  <a:rPr lang="es-ES" b="1" dirty="0" err="1" smtClean="0">
                    <a:solidFill>
                      <a:schemeClr val="bg1"/>
                    </a:solidFill>
                  </a:rPr>
                  <a:t>gf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/cm</a:t>
                </a:r>
                <a:r>
                  <a:rPr lang="es-ES" b="1" baseline="30000" dirty="0" smtClean="0">
                    <a:solidFill>
                      <a:schemeClr val="bg1"/>
                    </a:solidFill>
                  </a:rPr>
                  <a:t>3 </a:t>
                </a:r>
                <a:r>
                  <a:rPr lang="es-ES" b="1" dirty="0" smtClean="0">
                    <a:solidFill>
                      <a:schemeClr val="bg1"/>
                    </a:solidFill>
                  </a:rPr>
                  <a:t> ; </a:t>
                </a:r>
                <a:r>
                  <a:rPr lang="es-ES" b="1" dirty="0">
                    <a:solidFill>
                      <a:schemeClr val="bg1"/>
                    </a:solidFill>
                  </a:rPr>
                  <a:t>N/m</a:t>
                </a:r>
                <a:r>
                  <a:rPr lang="es-ES" b="1" baseline="30000" dirty="0">
                    <a:solidFill>
                      <a:schemeClr val="bg1"/>
                    </a:solidFill>
                  </a:rPr>
                  <a:t>3 </a:t>
                </a:r>
                <a:endParaRPr lang="es-A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Marcador de texto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7"/>
              </p:nvPr>
            </p:nvSpPr>
            <p:spPr>
              <a:xfrm>
                <a:off x="8805389" y="2269329"/>
                <a:ext cx="2932113" cy="4119890"/>
              </a:xfrm>
              <a:blipFill rotWithShape="0">
                <a:blip r:embed="rId4"/>
                <a:stretch>
                  <a:fillRect l="-624" t="-14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File:Dinamometr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444" y="2151017"/>
            <a:ext cx="947739" cy="419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PROBLEMAS DE DENSIDAD Y PESO ESPECÍFICO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92D050"/>
                </a:solidFill>
              </a:rPr>
              <a:t>PROBLEMA 1</a:t>
            </a:r>
            <a:endParaRPr lang="es-AR" b="1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texto 3"/>
              <p:cNvSpPr>
                <a:spLocks noGrp="1"/>
              </p:cNvSpPr>
              <p:nvPr>
                <p:ph type="body" sz="half" idx="15"/>
              </p:nvPr>
            </p:nvSpPr>
            <p:spPr>
              <a:xfrm>
                <a:off x="652463" y="2667000"/>
                <a:ext cx="3056412" cy="3589338"/>
              </a:xfrm>
              <a:solidFill>
                <a:srgbClr val="92D050"/>
              </a:solidFill>
            </p:spPr>
            <p:txBody>
              <a:bodyPr/>
              <a:lstStyle/>
              <a:p>
                <a:r>
                  <a:rPr lang="es-AR" b="1" dirty="0" smtClean="0">
                    <a:solidFill>
                      <a:schemeClr val="bg1"/>
                    </a:solidFill>
                  </a:rPr>
                  <a:t>Un ladrillo común de barro pesa 2,3 </a:t>
                </a:r>
                <a:r>
                  <a:rPr lang="es-AR" b="1" dirty="0" err="1" smtClean="0">
                    <a:solidFill>
                      <a:schemeClr val="bg1"/>
                    </a:solidFill>
                  </a:rPr>
                  <a:t>Kgf</a:t>
                </a:r>
                <a:r>
                  <a:rPr lang="es-AR" b="1" dirty="0" smtClean="0">
                    <a:solidFill>
                      <a:schemeClr val="bg1"/>
                    </a:solidFill>
                  </a:rPr>
                  <a:t>. Determina la densidad del mismo sabiendo que sus dimensiones son: 5cmx12cmx23cm.</a:t>
                </a:r>
              </a:p>
              <a:p>
                <a:r>
                  <a:rPr lang="es-AR" b="1" dirty="0" smtClean="0">
                    <a:solidFill>
                      <a:schemeClr val="bg1"/>
                    </a:solidFill>
                  </a:rPr>
                  <a:t>1- DENSIDAD:</a:t>
                </a:r>
              </a:p>
              <a:p>
                <a:r>
                  <a:rPr lang="es-AR" b="1" dirty="0" smtClean="0">
                    <a:solidFill>
                      <a:schemeClr val="bg1"/>
                    </a:solidFill>
                  </a:rPr>
                  <a:t>D= MASA/VOLUMEN</a:t>
                </a:r>
              </a:p>
              <a:p>
                <a:r>
                  <a:rPr lang="es-AR" b="1" dirty="0" smtClean="0">
                    <a:solidFill>
                      <a:schemeClr val="bg1"/>
                    </a:solidFill>
                  </a:rPr>
                  <a:t>MASA</a:t>
                </a:r>
                <a14:m>
                  <m:oMath xmlns:m="http://schemas.openxmlformats.org/officeDocument/2006/math">
                    <m:r>
                      <a:rPr lang="es-AR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s-AR" b="1" dirty="0" smtClean="0">
                    <a:solidFill>
                      <a:schemeClr val="bg1"/>
                    </a:solidFill>
                  </a:rPr>
                  <a:t> 2,3 kg</a:t>
                </a:r>
              </a:p>
              <a:p>
                <a:r>
                  <a:rPr lang="es-AR" b="1" dirty="0" smtClean="0">
                    <a:solidFill>
                      <a:schemeClr val="bg1"/>
                    </a:solidFill>
                  </a:rPr>
                  <a:t>Volumen= 0,05mx0,12mx0,23m=</a:t>
                </a:r>
              </a:p>
              <a:p>
                <a:r>
                  <a:rPr lang="es-AR" b="1" dirty="0" smtClean="0">
                    <a:solidFill>
                      <a:schemeClr val="bg1"/>
                    </a:solidFill>
                  </a:rPr>
                  <a:t>Volumen= 1,38x10</a:t>
                </a:r>
                <a:r>
                  <a:rPr lang="es-AR" b="1" baseline="30000" dirty="0" smtClean="0">
                    <a:solidFill>
                      <a:schemeClr val="bg1"/>
                    </a:solidFill>
                  </a:rPr>
                  <a:t>-3</a:t>
                </a:r>
                <a:r>
                  <a:rPr lang="es-AR" b="1" dirty="0" smtClean="0">
                    <a:solidFill>
                      <a:schemeClr val="bg1"/>
                    </a:solidFill>
                  </a:rPr>
                  <a:t> m</a:t>
                </a:r>
                <a:r>
                  <a:rPr lang="es-AR" b="1" baseline="30000" dirty="0" smtClean="0">
                    <a:solidFill>
                      <a:schemeClr val="bg1"/>
                    </a:solidFill>
                  </a:rPr>
                  <a:t>3</a:t>
                </a:r>
                <a:endParaRPr lang="es-AR" b="1" dirty="0" smtClean="0">
                  <a:solidFill>
                    <a:schemeClr val="bg1"/>
                  </a:solidFill>
                </a:endParaRPr>
              </a:p>
              <a:p>
                <a:r>
                  <a:rPr lang="es-AR" b="1" dirty="0" smtClean="0">
                    <a:solidFill>
                      <a:schemeClr val="bg1"/>
                    </a:solidFill>
                  </a:rPr>
                  <a:t>D=1666,66kg/m</a:t>
                </a:r>
                <a:r>
                  <a:rPr lang="es-AR" b="1" baseline="30000" dirty="0" smtClean="0">
                    <a:solidFill>
                      <a:schemeClr val="bg1"/>
                    </a:solidFill>
                  </a:rPr>
                  <a:t>3</a:t>
                </a:r>
                <a:endParaRPr lang="es-A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Marcador de tex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652463" y="2667000"/>
                <a:ext cx="3056412" cy="3589338"/>
              </a:xfrm>
              <a:blipFill rotWithShape="0">
                <a:blip r:embed="rId2"/>
                <a:stretch>
                  <a:fillRect l="-599" t="-34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FFFF00"/>
                </a:solidFill>
              </a:rPr>
              <a:t>PROBLEMA 2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AR" b="1" dirty="0" smtClean="0">
                <a:solidFill>
                  <a:schemeClr val="bg1"/>
                </a:solidFill>
              </a:rPr>
              <a:t>Conociendo  la masa y el volumen del ladrillo de barro determina su peso específico.</a:t>
            </a:r>
          </a:p>
          <a:p>
            <a:r>
              <a:rPr lang="es-AR" b="1" dirty="0" smtClean="0">
                <a:solidFill>
                  <a:schemeClr val="bg1"/>
                </a:solidFill>
              </a:rPr>
              <a:t>1- PESO ESPECÍFICO</a:t>
            </a:r>
          </a:p>
          <a:p>
            <a:r>
              <a:rPr lang="es-AR" b="1" dirty="0" smtClean="0">
                <a:solidFill>
                  <a:schemeClr val="bg1"/>
                </a:solidFill>
              </a:rPr>
              <a:t>PESO ESP.= PESO/VOL</a:t>
            </a:r>
          </a:p>
          <a:p>
            <a:r>
              <a:rPr lang="es-AR" b="1" dirty="0" smtClean="0">
                <a:solidFill>
                  <a:schemeClr val="bg1"/>
                </a:solidFill>
              </a:rPr>
              <a:t>PESO= </a:t>
            </a:r>
            <a:r>
              <a:rPr lang="es-AR" b="1" dirty="0" err="1" smtClean="0">
                <a:solidFill>
                  <a:schemeClr val="bg1"/>
                </a:solidFill>
              </a:rPr>
              <a:t>MASAx</a:t>
            </a:r>
            <a:r>
              <a:rPr lang="es-AR" b="1" dirty="0" smtClean="0">
                <a:solidFill>
                  <a:schemeClr val="bg1"/>
                </a:solidFill>
              </a:rPr>
              <a:t> GRAVEDAD</a:t>
            </a:r>
          </a:p>
          <a:p>
            <a:r>
              <a:rPr lang="es-AR" b="1" dirty="0" smtClean="0">
                <a:solidFill>
                  <a:schemeClr val="bg1"/>
                </a:solidFill>
              </a:rPr>
              <a:t>PESO= 2,3 </a:t>
            </a:r>
            <a:r>
              <a:rPr lang="es-AR" b="1" dirty="0" err="1" smtClean="0">
                <a:solidFill>
                  <a:schemeClr val="bg1"/>
                </a:solidFill>
              </a:rPr>
              <a:t>Kgx</a:t>
            </a:r>
            <a:r>
              <a:rPr lang="es-AR" b="1" dirty="0" smtClean="0">
                <a:solidFill>
                  <a:schemeClr val="bg1"/>
                </a:solidFill>
              </a:rPr>
              <a:t> 10m/s</a:t>
            </a:r>
            <a:r>
              <a:rPr lang="es-AR" b="1" baseline="30000" dirty="0" smtClean="0">
                <a:solidFill>
                  <a:schemeClr val="bg1"/>
                </a:solidFill>
              </a:rPr>
              <a:t>2</a:t>
            </a:r>
            <a:r>
              <a:rPr lang="es-AR" b="1" dirty="0" smtClean="0">
                <a:solidFill>
                  <a:schemeClr val="bg1"/>
                </a:solidFill>
              </a:rPr>
              <a:t>= 23 N</a:t>
            </a:r>
          </a:p>
          <a:p>
            <a:r>
              <a:rPr lang="es-AR" b="1" dirty="0" smtClean="0">
                <a:solidFill>
                  <a:schemeClr val="bg1"/>
                </a:solidFill>
              </a:rPr>
              <a:t>PESO ESPEC.= 23N/1,38x10</a:t>
            </a:r>
            <a:r>
              <a:rPr lang="es-AR" b="1" baseline="30000" dirty="0" smtClean="0">
                <a:solidFill>
                  <a:schemeClr val="bg1"/>
                </a:solidFill>
              </a:rPr>
              <a:t>-3 </a:t>
            </a:r>
            <a:r>
              <a:rPr lang="es-AR" b="1" dirty="0" smtClean="0">
                <a:solidFill>
                  <a:schemeClr val="bg1"/>
                </a:solidFill>
              </a:rPr>
              <a:t>m</a:t>
            </a:r>
            <a:r>
              <a:rPr lang="es-AR" b="1" baseline="30000" dirty="0" smtClean="0">
                <a:solidFill>
                  <a:schemeClr val="bg1"/>
                </a:solidFill>
              </a:rPr>
              <a:t>3</a:t>
            </a:r>
          </a:p>
          <a:p>
            <a:r>
              <a:rPr lang="es-AR" b="1" dirty="0">
                <a:solidFill>
                  <a:schemeClr val="bg1"/>
                </a:solidFill>
              </a:rPr>
              <a:t>PESO ESPEC.= </a:t>
            </a:r>
            <a:r>
              <a:rPr lang="es-AR" b="1" dirty="0" smtClean="0">
                <a:solidFill>
                  <a:schemeClr val="bg1"/>
                </a:solidFill>
              </a:rPr>
              <a:t>16666,66 N/m</a:t>
            </a:r>
            <a:r>
              <a:rPr lang="es-AR" b="1" baseline="30000" dirty="0" smtClean="0">
                <a:solidFill>
                  <a:schemeClr val="bg1"/>
                </a:solidFill>
              </a:rPr>
              <a:t>3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00B0F0"/>
                </a:solidFill>
              </a:rPr>
              <a:t>PROBLEMA 3</a:t>
            </a:r>
            <a:endParaRPr lang="es-AR" b="1" dirty="0">
              <a:solidFill>
                <a:srgbClr val="00B0F0"/>
              </a:solidFill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3232803" cy="3589338"/>
          </a:xfrm>
        </p:spPr>
        <p:txBody>
          <a:bodyPr/>
          <a:lstStyle/>
          <a:p>
            <a:r>
              <a:rPr lang="es-AR" dirty="0" smtClean="0"/>
              <a:t>RESPONDE:</a:t>
            </a:r>
          </a:p>
          <a:p>
            <a:r>
              <a:rPr lang="es-AR" b="1" dirty="0" smtClean="0"/>
              <a:t>1- SI MULTIPLICAS LA DENSIDAD DE UN MATERIAL POR LA ACELERACIÓN DE LA GRAVEDAD OBTIENES EL PESO ESPECÍFICO DEL MISMO SIEMPRE.     </a:t>
            </a:r>
          </a:p>
          <a:p>
            <a:r>
              <a:rPr lang="es-AR" b="1" dirty="0" smtClean="0">
                <a:solidFill>
                  <a:srgbClr val="92D050"/>
                </a:solidFill>
              </a:rPr>
              <a:t>VERDADERO</a:t>
            </a:r>
            <a:r>
              <a:rPr lang="es-AR" b="1" dirty="0" smtClean="0"/>
              <a:t>  </a:t>
            </a:r>
            <a:r>
              <a:rPr lang="es-AR" b="1" dirty="0" smtClean="0">
                <a:solidFill>
                  <a:srgbClr val="FFFF00"/>
                </a:solidFill>
              </a:rPr>
              <a:t>FALSO</a:t>
            </a:r>
          </a:p>
          <a:p>
            <a:r>
              <a:rPr lang="es-AR" b="1" dirty="0" smtClean="0">
                <a:solidFill>
                  <a:srgbClr val="FFFF00"/>
                </a:solidFill>
              </a:rPr>
              <a:t>2- LA DENSIDAD DE UN MATERIAL ES INVARIABLE Y ES UNA PROPIEDAD INTENSIVA DEL MISMO.</a:t>
            </a:r>
          </a:p>
          <a:p>
            <a:r>
              <a:rPr lang="es-AR" b="1" dirty="0" smtClean="0">
                <a:solidFill>
                  <a:srgbClr val="FFFF00"/>
                </a:solidFill>
              </a:rPr>
              <a:t>VERDADERO    FALSO </a:t>
            </a:r>
          </a:p>
          <a:p>
            <a:r>
              <a:rPr lang="es-AR" b="1" dirty="0" smtClean="0">
                <a:solidFill>
                  <a:srgbClr val="FFFF00"/>
                </a:solidFill>
              </a:rPr>
              <a:t>JUSTIFICA</a:t>
            </a:r>
            <a:endParaRPr lang="es-A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</a:t>
            </a:r>
            <a:endParaRPr lang="es-AR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11880"/>
            <a:ext cx="6815669" cy="1366519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PASAJE DE UNIDADES Y POTENCIAS DE 10</a:t>
            </a:r>
            <a:endParaRPr lang="es-AR" sz="36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135454" y="192473"/>
            <a:ext cx="2944786" cy="452431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chemeClr val="bg1"/>
                </a:solidFill>
              </a:rPr>
              <a:t>Cuantificar es </a:t>
            </a:r>
            <a:r>
              <a:rPr lang="es-ES" sz="3600" dirty="0" smtClean="0">
                <a:solidFill>
                  <a:schemeClr val="bg1"/>
                </a:solidFill>
              </a:rPr>
              <a:t>el </a:t>
            </a:r>
            <a:r>
              <a:rPr lang="es-ES" sz="3600" dirty="0">
                <a:solidFill>
                  <a:schemeClr val="bg1"/>
                </a:solidFill>
              </a:rPr>
              <a:t>acto de convertir </a:t>
            </a:r>
            <a:r>
              <a:rPr lang="es-ES" sz="3600" dirty="0" smtClean="0">
                <a:solidFill>
                  <a:schemeClr val="bg1"/>
                </a:solidFill>
              </a:rPr>
              <a:t>determinada información </a:t>
            </a:r>
          </a:p>
          <a:p>
            <a:pPr algn="ctr"/>
            <a:r>
              <a:rPr lang="es-ES" sz="3600" dirty="0" smtClean="0">
                <a:solidFill>
                  <a:schemeClr val="bg1"/>
                </a:solidFill>
              </a:rPr>
              <a:t>o </a:t>
            </a:r>
            <a:r>
              <a:rPr lang="es-ES" sz="3600" dirty="0">
                <a:solidFill>
                  <a:schemeClr val="bg1"/>
                </a:solidFill>
              </a:rPr>
              <a:t>datos en </a:t>
            </a:r>
            <a:r>
              <a:rPr lang="es-ES" sz="3600" dirty="0">
                <a:solidFill>
                  <a:srgbClr val="FFFF00"/>
                </a:solidFill>
              </a:rPr>
              <a:t>números</a:t>
            </a:r>
            <a:r>
              <a:rPr lang="es-ES" sz="3600" dirty="0">
                <a:solidFill>
                  <a:schemeClr val="bg1"/>
                </a:solidFill>
              </a:rPr>
              <a:t> </a:t>
            </a:r>
            <a:r>
              <a:rPr lang="es-ES" sz="3600" dirty="0" smtClean="0">
                <a:solidFill>
                  <a:schemeClr val="bg1"/>
                </a:solidFill>
              </a:rPr>
              <a:t>o </a:t>
            </a:r>
            <a:r>
              <a:rPr lang="es-ES" sz="3600" dirty="0" smtClean="0">
                <a:solidFill>
                  <a:srgbClr val="FFFF00"/>
                </a:solidFill>
              </a:rPr>
              <a:t>cantidades</a:t>
            </a:r>
            <a:endParaRPr lang="es-A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863607"/>
            <a:ext cx="3718455" cy="1371600"/>
          </a:xfrm>
        </p:spPr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POTENCIA DE BASE 10</a:t>
            </a:r>
            <a:b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AR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a: base     n:potencia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77241" y="2402733"/>
            <a:ext cx="4621610" cy="3803514"/>
          </a:xfr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queremos expresar números muy grandes o muy pequeños como los obtenidos anteriormente es conveniente expresarlos como  potencias de base 10.</a:t>
            </a:r>
          </a:p>
          <a:p>
            <a:pPr algn="l"/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Así:</a:t>
            </a:r>
          </a:p>
          <a:p>
            <a:pPr algn="l"/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24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AR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AR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lo tanto  1x 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24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s-AR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24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 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=0,1 por lo </a:t>
            </a:r>
            <a:r>
              <a:rPr lang="es-AR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tanto  1x 10</a:t>
            </a:r>
            <a:r>
              <a:rPr lang="es-AR" sz="24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=0,1   </a:t>
            </a:r>
          </a:p>
          <a:p>
            <a:pPr algn="l"/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24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 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=0,01 </a:t>
            </a:r>
            <a:r>
              <a:rPr lang="es-AR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lo tanto  1x 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24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=0,01</a:t>
            </a:r>
            <a:endParaRPr lang="es-AR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24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 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=0,001 </a:t>
            </a:r>
            <a:r>
              <a:rPr lang="es-AR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lo tanto  1x 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24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=0,001</a:t>
            </a:r>
            <a:endParaRPr lang="es-AR" sz="2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así sucesivamente con los exponentes negativos.</a:t>
            </a:r>
          </a:p>
          <a:p>
            <a:pPr algn="l"/>
            <a:endParaRPr lang="es-AR" b="1" dirty="0" smtClean="0">
              <a:solidFill>
                <a:srgbClr val="7030A0"/>
              </a:solidFill>
            </a:endParaRPr>
          </a:p>
          <a:p>
            <a:pPr algn="l"/>
            <a:endParaRPr lang="es-AR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612861" y="680936"/>
            <a:ext cx="5710136" cy="563231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EJEMPLO:Expresa</a:t>
            </a: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como potencia de 10 el siguiente número:</a:t>
            </a:r>
          </a:p>
          <a:p>
            <a:pPr marL="342900" indent="-342900" algn="just">
              <a:buAutoNum type="alphaLcParenR"/>
            </a:pP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0,0000342 Km</a:t>
            </a:r>
          </a:p>
          <a:p>
            <a:pPr algn="just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Puedo colocar 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 una cifra entera </a:t>
            </a: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multiplicando la potencia de diez, esa cifra es en este caso el 3.</a:t>
            </a:r>
          </a:p>
          <a:p>
            <a:pPr algn="just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Cuento cuantos números hay hasta llegar a la coma, incluyendo el 3, en este caso son cinco números, ese será el exponente que con signo NEGATIVO colocaremos a la base 10. </a:t>
            </a:r>
          </a:p>
          <a:p>
            <a:pPr algn="just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Entonces resulta:</a:t>
            </a:r>
          </a:p>
          <a:p>
            <a:pPr algn="just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3,42Km x10</a:t>
            </a:r>
            <a:r>
              <a:rPr lang="es-AR" sz="24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s-AR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0,0000342 Km</a:t>
            </a:r>
          </a:p>
          <a:p>
            <a:pPr algn="just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Siempre el número debe ir acompañado de la unidad si la tuviere.</a:t>
            </a:r>
            <a:endParaRPr lang="es-A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0" y="998009"/>
            <a:ext cx="3718455" cy="1371600"/>
          </a:xfrm>
        </p:spPr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POTENCIA DE BASE 10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AR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a: base     n:potencia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12842" y="2558374"/>
            <a:ext cx="5165387" cy="3647873"/>
          </a:xfr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queremos expresar números muy grandes o muy pequeños como los obtenidos anteriormente es conveniente expresarlos como  potencias de base 10.</a:t>
            </a:r>
          </a:p>
          <a:p>
            <a:pPr algn="l"/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Así:</a:t>
            </a:r>
          </a:p>
          <a:p>
            <a:pPr algn="l"/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18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A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A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lo tanto  1x 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18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s-AR" sz="1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18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=10 por lo </a:t>
            </a:r>
            <a:r>
              <a:rPr lang="es-A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tanto  1x 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18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=10   </a:t>
            </a:r>
          </a:p>
          <a:p>
            <a:pPr algn="l"/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18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s-A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lo tanto  1x 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18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s-AR" sz="1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18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es-A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lo tanto  1x 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AR" sz="18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endParaRPr lang="es-AR" sz="1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AR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así sucesivamente con los exponentes positivos.</a:t>
            </a:r>
          </a:p>
          <a:p>
            <a:pPr algn="l"/>
            <a:endParaRPr lang="es-AR" b="1" dirty="0" smtClean="0"/>
          </a:p>
          <a:p>
            <a:pPr algn="l"/>
            <a:endParaRPr lang="es-AR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231539" y="781131"/>
            <a:ext cx="5183221" cy="553997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Expresa como potencia de 10 el siguiente número:</a:t>
            </a:r>
          </a:p>
          <a:p>
            <a:pPr marL="342900" indent="-342900" algn="just">
              <a:buAutoNum type="alphaLcParenR"/>
            </a:pP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2.345.678,25 Km</a:t>
            </a:r>
          </a:p>
          <a:p>
            <a:pPr algn="just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Puedo colocar solo una cifra entera multiplicando la potencia de diez, esa cifra es, en este caso el 2.</a:t>
            </a:r>
          </a:p>
          <a:p>
            <a:pPr algn="just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Cuento cuantos números hay hasta llegar a la coma, en este caso son seis números, ese será el exponente que colocaremos a la base 10. </a:t>
            </a:r>
          </a:p>
          <a:p>
            <a:pPr algn="just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Entonces resulta: </a:t>
            </a:r>
          </a:p>
          <a:p>
            <a:pPr algn="just"/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2,34567825 km x10</a:t>
            </a:r>
            <a:r>
              <a:rPr lang="es-AR" sz="2400" b="1" baseline="30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s-AR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2.345.678,25 </a:t>
            </a:r>
            <a:r>
              <a:rPr lang="es-AR" sz="2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</a:p>
          <a:p>
            <a:pPr algn="just"/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Siempre el número debe ir acompañado de la unidad si la tuviere.</a:t>
            </a:r>
            <a:endParaRPr lang="es-A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26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1441</TotalTime>
  <Words>1534</Words>
  <Application>Microsoft Office PowerPoint</Application>
  <PresentationFormat>Panorámica</PresentationFormat>
  <Paragraphs>234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Garamond</vt:lpstr>
      <vt:lpstr>Wingdings 3</vt:lpstr>
      <vt:lpstr>Ion</vt:lpstr>
      <vt:lpstr>Orgánico</vt:lpstr>
      <vt:lpstr>FISICA ARQUITECTURA BIENVENIDOS!!!!!!!! </vt:lpstr>
      <vt:lpstr>Física para la carrera de Arquitectura</vt:lpstr>
      <vt:lpstr>Presentación de PowerPoint</vt:lpstr>
      <vt:lpstr>MATERIA Y ENERGIA</vt:lpstr>
      <vt:lpstr>MASA, PESO, DENSIDAD, PESO ESPECIFICO</vt:lpstr>
      <vt:lpstr>PROBLEMAS DE DENSIDAD Y PESO ESPECÍFICO</vt:lpstr>
      <vt:lpstr>UNIDADES</vt:lpstr>
      <vt:lpstr>POTENCIA DE BASE 10 an a: base     n:potencia</vt:lpstr>
      <vt:lpstr>POTENCIA DE BASE 10 an a: base     n:potencia</vt:lpstr>
      <vt:lpstr>CIFRAS SIGNIFICATIVAS</vt:lpstr>
      <vt:lpstr>UNIDADES LINEALES km  hm  dam  m  dm  cm  mm</vt:lpstr>
      <vt:lpstr>Presentación de PowerPoint</vt:lpstr>
      <vt:lpstr>UNIDADES DE SUPERFICIE km2    hm2    dam2    m2    dm2    cm2    mm2 </vt:lpstr>
      <vt:lpstr>Presentación de PowerPoint</vt:lpstr>
      <vt:lpstr>UNIDADES DE VOLUMEN  km3  hm3  dam3 m3  dm3   cm3   mm3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UNIDADES</dc:title>
  <dc:creator>usuario</dc:creator>
  <cp:lastModifiedBy>GUSTAVO</cp:lastModifiedBy>
  <cp:revision>133</cp:revision>
  <dcterms:created xsi:type="dcterms:W3CDTF">2018-11-14T12:15:36Z</dcterms:created>
  <dcterms:modified xsi:type="dcterms:W3CDTF">2021-01-15T13:12:44Z</dcterms:modified>
</cp:coreProperties>
</file>