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868579-6C8E-4B77-959A-5C091682ED1D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FBFA8-B498-4719-8CCC-CCBC988E236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05733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96AB08-78D9-4982-8971-DECD44828137}" type="slidenum">
              <a:rPr lang="es-ES" smtClean="0"/>
              <a:pPr>
                <a:defRPr/>
              </a:pPr>
              <a:t>1</a:t>
            </a:fld>
            <a:endParaRPr lang="es-E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4266289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56D2D6-6FB1-47F8-987A-1FA784DEFC6C}" type="slidenum">
              <a:rPr lang="es-ES" smtClean="0"/>
              <a:pPr>
                <a:defRPr/>
              </a:pPr>
              <a:t>2</a:t>
            </a:fld>
            <a:endParaRPr lang="es-E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3902810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7FE24B-59ED-4A16-A9BA-72A5D03683BD}" type="slidenum">
              <a:rPr lang="es-ES" smtClean="0"/>
              <a:pPr>
                <a:defRPr/>
              </a:pPr>
              <a:t>3</a:t>
            </a:fld>
            <a:endParaRPr lang="es-E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80358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5243E38-B56B-4332-AE4C-A75DFEA3CD77}" type="slidenum">
              <a:rPr lang="es-ES" smtClean="0"/>
              <a:pPr>
                <a:defRPr/>
              </a:pPr>
              <a:t>4</a:t>
            </a:fld>
            <a:endParaRPr lang="es-E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349999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C45FA8-F5E9-4298-B249-29DF097EA9D4}" type="slidenum">
              <a:rPr lang="es-ES" smtClean="0"/>
              <a:pPr>
                <a:defRPr/>
              </a:pPr>
              <a:t>5</a:t>
            </a:fld>
            <a:endParaRPr lang="es-E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41754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E802FB-E7E8-428A-A303-159FCC8A3B26}" type="slidenum">
              <a:rPr lang="es-ES" smtClean="0"/>
              <a:pPr>
                <a:defRPr/>
              </a:pPr>
              <a:t>6</a:t>
            </a:fld>
            <a:endParaRPr lang="es-E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930944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9135D1D-24CB-4840-8769-DC29E7882F4E}" type="slidenum">
              <a:rPr lang="es-ES" smtClean="0"/>
              <a:pPr>
                <a:defRPr/>
              </a:pPr>
              <a:t>7</a:t>
            </a:fld>
            <a:endParaRPr lang="es-E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  <p:extLst>
      <p:ext uri="{BB962C8B-B14F-4D97-AF65-F5344CB8AC3E}">
        <p14:creationId xmlns:p14="http://schemas.microsoft.com/office/powerpoint/2010/main" val="250992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723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407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4030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388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3060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766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4876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30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36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63410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742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6093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5030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964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7647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83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09107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119E00-C1AB-4861-AB0B-77F67CCB3839}" type="datetimeFigureOut">
              <a:rPr lang="es-AR" smtClean="0"/>
              <a:t>21/1/2020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36192A-9E18-46F2-9E76-C4E1C4A2B34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1389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14.png"/><Relationship Id="rId4" Type="http://schemas.openxmlformats.org/officeDocument/2006/relationships/oleObject" Target="../embeddings/oleObject1.bin"/><Relationship Id="rId9" Type="http://schemas.openxmlformats.org/officeDocument/2006/relationships/hyperlink" Target="http://www.clker.com/clipart-4563.html" TargetMode="External"/><Relationship Id="rId14" Type="http://schemas.openxmlformats.org/officeDocument/2006/relationships/image" Target="../media/image11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imagenestop.com/gif3/gif-universo-63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58" y="1"/>
            <a:ext cx="1210654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98065" y="124501"/>
            <a:ext cx="8990174" cy="129669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es-ES_tradnl" b="1" dirty="0" smtClean="0">
              <a:solidFill>
                <a:srgbClr val="990000"/>
              </a:solidFill>
            </a:endParaRPr>
          </a:p>
          <a:p>
            <a:pPr>
              <a:lnSpc>
                <a:spcPct val="80000"/>
              </a:lnSpc>
            </a:pPr>
            <a:r>
              <a:rPr lang="es-ES_tradnl" sz="1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CINEMÁTICA Y </a:t>
            </a:r>
            <a:r>
              <a:rPr lang="es-ES_tradnl" sz="1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DINÁMICA</a:t>
            </a:r>
          </a:p>
          <a:p>
            <a:pPr>
              <a:lnSpc>
                <a:spcPct val="80000"/>
              </a:lnSpc>
            </a:pPr>
            <a:endParaRPr lang="es-ES_tradnl" sz="1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r>
              <a:rPr lang="es-ES_tradnl" sz="1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M.R.U.  </a:t>
            </a:r>
            <a:r>
              <a:rPr lang="es-ES_tradnl" sz="1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1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M.R.U.V.</a:t>
            </a:r>
            <a:endParaRPr lang="es-ES_tradnl" sz="1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</a:pPr>
            <a:endParaRPr lang="es-ES_tradnl" sz="2800" b="1" dirty="0">
              <a:solidFill>
                <a:srgbClr val="C00000"/>
              </a:solidFill>
            </a:endParaRPr>
          </a:p>
          <a:p>
            <a:r>
              <a:rPr lang="es-ES_tradnl" sz="2000" dirty="0">
                <a:solidFill>
                  <a:srgbClr val="C00000"/>
                </a:solidFill>
              </a:rPr>
              <a:t>  </a:t>
            </a:r>
            <a:endParaRPr lang="es-AR" sz="2000" dirty="0">
              <a:solidFill>
                <a:srgbClr val="C00000"/>
              </a:solidFill>
            </a:endParaRPr>
          </a:p>
        </p:txBody>
      </p:sp>
      <p:sp>
        <p:nvSpPr>
          <p:cNvPr id="7172" name="1 CuadroTexto"/>
          <p:cNvSpPr txBox="1">
            <a:spLocks noChangeArrowheads="1"/>
          </p:cNvSpPr>
          <p:nvPr/>
        </p:nvSpPr>
        <p:spPr bwMode="auto">
          <a:xfrm>
            <a:off x="2279154" y="1954308"/>
            <a:ext cx="7849294" cy="409342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Tx/>
              <a:buChar char="-"/>
            </a:pPr>
            <a:r>
              <a:rPr lang="es-ES_tradnl" sz="2800" b="1" dirty="0" smtClean="0">
                <a:solidFill>
                  <a:srgbClr val="FFFF00"/>
                </a:solidFill>
              </a:rPr>
              <a:t>Movimiento rectilíneo uniforme.</a:t>
            </a:r>
          </a:p>
          <a:p>
            <a:pPr eaLnBrk="1" hangingPunct="1"/>
            <a:r>
              <a:rPr lang="es-ES_tradnl" sz="2800" b="1" dirty="0" smtClean="0">
                <a:solidFill>
                  <a:srgbClr val="FFFF00"/>
                </a:solidFill>
              </a:rPr>
              <a:t> </a:t>
            </a:r>
            <a:endParaRPr lang="es-A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Tx/>
              <a:buChar char="-"/>
            </a:pPr>
            <a:r>
              <a:rPr lang="es-A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Ecuaciones y gráficas</a:t>
            </a:r>
          </a:p>
          <a:p>
            <a:pPr marL="285750" indent="-285750" eaLnBrk="1" hangingPunct="1">
              <a:buFontTx/>
              <a:buChar char="-"/>
            </a:pPr>
            <a:endParaRPr lang="es-A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Tx/>
              <a:buChar char="-"/>
            </a:pPr>
            <a:r>
              <a:rPr lang="es-ES_tradnl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Movimiento rectilíneo uniformemente variado (sin </a:t>
            </a:r>
            <a:r>
              <a:rPr lang="es-ES_tradnl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caida</a:t>
            </a:r>
            <a:r>
              <a:rPr lang="es-ES_tradnl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libre ni tiro vertical)   </a:t>
            </a:r>
          </a:p>
          <a:p>
            <a:pPr eaLnBrk="1" hangingPunct="1"/>
            <a:r>
              <a:rPr lang="es-ES_tradnl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s-AR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Tx/>
              <a:buChar char="-"/>
            </a:pPr>
            <a:r>
              <a:rPr lang="es-AR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Ecuaciones y gráficas</a:t>
            </a:r>
          </a:p>
          <a:p>
            <a:pPr marL="285750" indent="-285750" eaLnBrk="1" hangingPunct="1">
              <a:buFontTx/>
              <a:buChar char="-"/>
            </a:pPr>
            <a:endParaRPr lang="es-A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eaLnBrk="1" hangingPunct="1">
              <a:buFontTx/>
              <a:buChar char="-"/>
            </a:pPr>
            <a:endParaRPr lang="es-A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24000" y="581871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solidFill>
                  <a:schemeClr val="bg1"/>
                </a:solidFill>
              </a:rPr>
              <a:t>CÁTEDRA DE FÍSICA FAUD-UNC</a:t>
            </a:r>
          </a:p>
        </p:txBody>
      </p:sp>
    </p:spTree>
    <p:extLst>
      <p:ext uri="{BB962C8B-B14F-4D97-AF65-F5344CB8AC3E}">
        <p14:creationId xmlns:p14="http://schemas.microsoft.com/office/powerpoint/2010/main" val="423600645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0" y="593548"/>
            <a:ext cx="9144000" cy="1146353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pPr marL="365760" indent="-256032">
              <a:defRPr/>
            </a:pPr>
            <a:r>
              <a:rPr lang="es-ES_tradnl" sz="1600" dirty="0">
                <a:solidFill>
                  <a:schemeClr val="bg1"/>
                </a:solidFill>
              </a:rPr>
              <a:t/>
            </a:r>
            <a:br>
              <a:rPr lang="es-ES_tradnl" sz="1600" dirty="0">
                <a:solidFill>
                  <a:schemeClr val="bg1"/>
                </a:solidFill>
              </a:rPr>
            </a:br>
            <a:r>
              <a:rPr lang="es-ES_tradnl" sz="1600" dirty="0">
                <a:solidFill>
                  <a:srgbClr val="5F5F5F"/>
                </a:solidFill>
              </a:rPr>
              <a:t> </a:t>
            </a:r>
            <a:br>
              <a:rPr lang="es-ES_tradnl" sz="1600" dirty="0">
                <a:solidFill>
                  <a:srgbClr val="5F5F5F"/>
                </a:solidFill>
              </a:rPr>
            </a:br>
            <a:r>
              <a:rPr lang="es-ES_tradnl" sz="1600" dirty="0">
                <a:solidFill>
                  <a:schemeClr val="bg1"/>
                </a:solidFill>
              </a:rPr>
              <a:t/>
            </a:r>
            <a:br>
              <a:rPr lang="es-ES_tradnl" sz="1600" dirty="0">
                <a:solidFill>
                  <a:schemeClr val="bg1"/>
                </a:solidFill>
              </a:rPr>
            </a:b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CARACTERÍSTICAS</a:t>
            </a:r>
            <a:r>
              <a:rPr lang="es-ES_tradnl" sz="1600" b="1" dirty="0">
                <a:solidFill>
                  <a:schemeClr val="bg1"/>
                </a:solidFill>
              </a:rPr>
              <a:t/>
            </a:r>
            <a:br>
              <a:rPr lang="es-ES_tradnl" sz="1600" b="1" dirty="0">
                <a:solidFill>
                  <a:schemeClr val="bg1"/>
                </a:solidFill>
              </a:rPr>
            </a:b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 LA TRAYECTORIA ES  RECTILÍNEA</a:t>
            </a:r>
            <a:b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2-SE   RECORREN   DISTANCIAS    IGUALES    EN   TIEMPOS    IGUALES</a:t>
            </a:r>
            <a:b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3-LA VELOCIDAD ES CONSTANTE </a:t>
            </a:r>
            <a:r>
              <a:rPr lang="es-ES_tradnl" sz="1600" dirty="0">
                <a:latin typeface="Arial" pitchFamily="34" charset="0"/>
                <a:cs typeface="Arial" pitchFamily="34" charset="0"/>
              </a:rPr>
              <a:t/>
            </a:r>
            <a:br>
              <a:rPr lang="es-ES_tradnl" sz="1600" dirty="0">
                <a:latin typeface="Arial" pitchFamily="34" charset="0"/>
                <a:cs typeface="Arial" pitchFamily="34" charset="0"/>
              </a:rPr>
            </a:br>
            <a:endParaRPr lang="es-ES" sz="4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666" name="Object 18"/>
          <p:cNvGraphicFramePr>
            <a:graphicFrameLocks noGrp="1" noChangeAspect="1"/>
          </p:cNvGraphicFramePr>
          <p:nvPr>
            <p:ph sz="half" idx="1"/>
          </p:nvPr>
        </p:nvGraphicFramePr>
        <p:xfrm>
          <a:off x="3892550" y="3662363"/>
          <a:ext cx="2159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cuación" r:id="rId4" imgW="215619" imgH="164885" progId="Equation.3">
                  <p:embed/>
                </p:oleObj>
              </mc:Choice>
              <mc:Fallback>
                <p:oleObj name="Ecuación" r:id="rId4" imgW="215619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3662363"/>
                        <a:ext cx="2159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3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5432261"/>
              </p:ext>
            </p:extLst>
          </p:nvPr>
        </p:nvGraphicFramePr>
        <p:xfrm>
          <a:off x="9955213" y="3573463"/>
          <a:ext cx="1905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cuación" r:id="rId6" imgW="190335" imgH="177646" progId="Equation.3">
                  <p:embed/>
                </p:oleObj>
              </mc:Choice>
              <mc:Fallback>
                <p:oleObj name="Ecuación" r:id="rId6" imgW="190335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5213" y="3573463"/>
                        <a:ext cx="1905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Line 10"/>
          <p:cNvSpPr>
            <a:spLocks noChangeShapeType="1"/>
          </p:cNvSpPr>
          <p:nvPr/>
        </p:nvSpPr>
        <p:spPr bwMode="auto">
          <a:xfrm flipH="1" flipV="1">
            <a:off x="6940550" y="3289301"/>
            <a:ext cx="33338" cy="1477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18" name="Line 11"/>
          <p:cNvSpPr>
            <a:spLocks noChangeShapeType="1"/>
          </p:cNvSpPr>
          <p:nvPr/>
        </p:nvSpPr>
        <p:spPr bwMode="auto">
          <a:xfrm flipV="1">
            <a:off x="4724401" y="3284539"/>
            <a:ext cx="3175" cy="148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19" name="Line 12"/>
          <p:cNvSpPr>
            <a:spLocks noChangeShapeType="1"/>
          </p:cNvSpPr>
          <p:nvPr/>
        </p:nvSpPr>
        <p:spPr bwMode="auto">
          <a:xfrm>
            <a:off x="4727576" y="4797425"/>
            <a:ext cx="2232025" cy="0"/>
          </a:xfrm>
          <a:prstGeom prst="line">
            <a:avLst/>
          </a:prstGeom>
          <a:noFill/>
          <a:ln w="28575">
            <a:solidFill>
              <a:srgbClr val="0033CC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13320" name="Line 28"/>
          <p:cNvSpPr>
            <a:spLocks noChangeShapeType="1"/>
          </p:cNvSpPr>
          <p:nvPr/>
        </p:nvSpPr>
        <p:spPr bwMode="auto">
          <a:xfrm>
            <a:off x="3359151" y="3284538"/>
            <a:ext cx="51847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4727575" y="2349501"/>
            <a:ext cx="1295400" cy="892175"/>
            <a:chOff x="2018" y="1480"/>
            <a:chExt cx="816" cy="562"/>
          </a:xfrm>
        </p:grpSpPr>
        <p:pic>
          <p:nvPicPr>
            <p:cNvPr id="13333" name="Picture 16" descr="j021295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8" y="1480"/>
              <a:ext cx="816" cy="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Oval 29"/>
            <p:cNvSpPr>
              <a:spLocks noChangeArrowheads="1"/>
            </p:cNvSpPr>
            <p:nvPr/>
          </p:nvSpPr>
          <p:spPr bwMode="auto">
            <a:xfrm>
              <a:off x="2367" y="1800"/>
              <a:ext cx="99" cy="10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s-AR"/>
            </a:p>
          </p:txBody>
        </p:sp>
        <p:sp>
          <p:nvSpPr>
            <p:cNvPr id="13335" name="Oval 30"/>
            <p:cNvSpPr>
              <a:spLocks noChangeArrowheads="1"/>
            </p:cNvSpPr>
            <p:nvPr/>
          </p:nvSpPr>
          <p:spPr bwMode="auto">
            <a:xfrm>
              <a:off x="2336" y="1579"/>
              <a:ext cx="46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r"/>
              <a:endParaRPr lang="es-AR"/>
            </a:p>
          </p:txBody>
        </p:sp>
      </p:grpSp>
      <p:pic>
        <p:nvPicPr>
          <p:cNvPr id="27684" name="Picture 36" descr="Cronometro Clip Art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8" y="3284539"/>
            <a:ext cx="881062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14 Rectángulo"/>
          <p:cNvSpPr>
            <a:spLocks noChangeArrowheads="1"/>
          </p:cNvSpPr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MOVIMIENTO </a:t>
            </a:r>
            <a:r>
              <a:rPr lang="es-ES_tradnl" sz="2800" b="1" dirty="0">
                <a:solidFill>
                  <a:schemeClr val="bg1"/>
                </a:solidFill>
              </a:rPr>
              <a:t>RECTILÍNEO</a:t>
            </a:r>
            <a:r>
              <a:rPr lang="es-ES_tradnl" sz="2400" b="1" dirty="0">
                <a:solidFill>
                  <a:schemeClr val="bg1"/>
                </a:solidFill>
              </a:rPr>
              <a:t> </a:t>
            </a:r>
            <a:r>
              <a:rPr lang="es-ES_tradnl" sz="2800" b="1" dirty="0">
                <a:solidFill>
                  <a:schemeClr val="bg1"/>
                </a:solidFill>
              </a:rPr>
              <a:t>UNIFORME</a:t>
            </a:r>
            <a:r>
              <a:rPr lang="es-ES_tradnl" sz="2400" b="1" dirty="0">
                <a:solidFill>
                  <a:schemeClr val="bg1"/>
                </a:solidFill>
              </a:rPr>
              <a:t>                                     </a:t>
            </a:r>
            <a:r>
              <a:rPr lang="es-ES_tradnl" sz="2800" b="1" dirty="0">
                <a:solidFill>
                  <a:schemeClr val="bg1"/>
                </a:solidFill>
              </a:rPr>
              <a:t>M.R.U.</a:t>
            </a:r>
            <a:endParaRPr lang="es-AR" sz="2400" dirty="0">
              <a:solidFill>
                <a:schemeClr val="bg1"/>
              </a:solidFill>
            </a:endParaRPr>
          </a:p>
        </p:txBody>
      </p:sp>
      <p:sp>
        <p:nvSpPr>
          <p:cNvPr id="13325" name="15 Rectángulo"/>
          <p:cNvSpPr>
            <a:spLocks noChangeArrowheads="1"/>
          </p:cNvSpPr>
          <p:nvPr/>
        </p:nvSpPr>
        <p:spPr bwMode="auto">
          <a:xfrm>
            <a:off x="2711450" y="4221163"/>
            <a:ext cx="561679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b="1" dirty="0">
                <a:solidFill>
                  <a:srgbClr val="990000"/>
                </a:solidFill>
              </a:rPr>
              <a:t>FÓRMULAS</a:t>
            </a:r>
          </a:p>
          <a:p>
            <a:r>
              <a:rPr lang="es-ES_tradnl" b="1" dirty="0">
                <a:solidFill>
                  <a:srgbClr val="990000"/>
                </a:solidFill>
              </a:rPr>
              <a:t>V: Velocidad</a:t>
            </a:r>
          </a:p>
          <a:p>
            <a:r>
              <a:rPr lang="es-ES_tradnl" b="1" dirty="0">
                <a:solidFill>
                  <a:srgbClr val="990000"/>
                </a:solidFill>
              </a:rPr>
              <a:t>Δ</a:t>
            </a:r>
            <a:r>
              <a:rPr lang="es-AR" b="1" dirty="0">
                <a:solidFill>
                  <a:srgbClr val="990000"/>
                </a:solidFill>
              </a:rPr>
              <a:t>x: Distancia recorrida= </a:t>
            </a:r>
            <a:r>
              <a:rPr lang="es-AR" b="1" dirty="0" err="1">
                <a:solidFill>
                  <a:srgbClr val="990000"/>
                </a:solidFill>
              </a:rPr>
              <a:t>Xfinal</a:t>
            </a:r>
            <a:r>
              <a:rPr lang="es-AR" b="1" dirty="0">
                <a:solidFill>
                  <a:srgbClr val="990000"/>
                </a:solidFill>
              </a:rPr>
              <a:t>- </a:t>
            </a:r>
            <a:r>
              <a:rPr lang="es-AR" b="1" dirty="0" err="1">
                <a:solidFill>
                  <a:srgbClr val="990000"/>
                </a:solidFill>
              </a:rPr>
              <a:t>Xinicial</a:t>
            </a:r>
            <a:endParaRPr lang="es-AR" b="1" dirty="0">
              <a:solidFill>
                <a:srgbClr val="990000"/>
              </a:solidFill>
            </a:endParaRPr>
          </a:p>
          <a:p>
            <a:endParaRPr lang="es-AR" b="1" dirty="0">
              <a:solidFill>
                <a:srgbClr val="990000"/>
              </a:solidFill>
            </a:endParaRPr>
          </a:p>
          <a:p>
            <a:endParaRPr lang="es-ES_tradnl" b="1" dirty="0">
              <a:solidFill>
                <a:srgbClr val="990000"/>
              </a:solidFill>
            </a:endParaRPr>
          </a:p>
        </p:txBody>
      </p:sp>
      <p:graphicFrame>
        <p:nvGraphicFramePr>
          <p:cNvPr id="13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34864"/>
              </p:ext>
            </p:extLst>
          </p:nvPr>
        </p:nvGraphicFramePr>
        <p:xfrm>
          <a:off x="3287713" y="5489576"/>
          <a:ext cx="1871662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cuación" r:id="rId11" imgW="495085" imgH="393529" progId="Equation.3">
                  <p:embed/>
                </p:oleObj>
              </mc:Choice>
              <mc:Fallback>
                <p:oleObj name="Ecuación" r:id="rId11" imgW="49508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7713" y="5489576"/>
                        <a:ext cx="1871662" cy="9636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757757"/>
              </p:ext>
            </p:extLst>
          </p:nvPr>
        </p:nvGraphicFramePr>
        <p:xfrm>
          <a:off x="6888163" y="5445125"/>
          <a:ext cx="16557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cuación" r:id="rId13" imgW="634449" imgH="177646" progId="Equation.3">
                  <p:embed/>
                </p:oleObj>
              </mc:Choice>
              <mc:Fallback>
                <p:oleObj name="Ecuación" r:id="rId13" imgW="634449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3" y="5445125"/>
                        <a:ext cx="1655762" cy="4318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8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9046346"/>
              </p:ext>
            </p:extLst>
          </p:nvPr>
        </p:nvGraphicFramePr>
        <p:xfrm>
          <a:off x="6959601" y="5949951"/>
          <a:ext cx="158432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cuación" r:id="rId15" imgW="545863" imgH="393529" progId="Equation.3">
                  <p:embed/>
                </p:oleObj>
              </mc:Choice>
              <mc:Fallback>
                <p:oleObj name="Ecuación" r:id="rId15" imgW="54586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9601" y="5949951"/>
                        <a:ext cx="1584324" cy="6508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20 Conector recto de flecha"/>
          <p:cNvCxnSpPr/>
          <p:nvPr/>
        </p:nvCxnSpPr>
        <p:spPr>
          <a:xfrm>
            <a:off x="5087939" y="5661025"/>
            <a:ext cx="17287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>
            <a:off x="5087939" y="6308725"/>
            <a:ext cx="1728787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1" name="28 Rectángulo"/>
          <p:cNvSpPr>
            <a:spLocks noChangeArrowheads="1"/>
          </p:cNvSpPr>
          <p:nvPr/>
        </p:nvSpPr>
        <p:spPr bwMode="auto">
          <a:xfrm>
            <a:off x="2711450" y="5084764"/>
            <a:ext cx="49687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s-ES_tradnl" b="1" dirty="0"/>
              <a:t>Δ</a:t>
            </a:r>
            <a:r>
              <a:rPr lang="es-AR" b="1" dirty="0"/>
              <a:t>t: Tiempo empleado= </a:t>
            </a:r>
            <a:r>
              <a:rPr lang="es-AR" b="1" dirty="0" err="1"/>
              <a:t>Tfinal</a:t>
            </a:r>
            <a:r>
              <a:rPr lang="es-AR" b="1" dirty="0"/>
              <a:t>- </a:t>
            </a:r>
            <a:r>
              <a:rPr lang="es-AR" b="1" dirty="0" err="1"/>
              <a:t>Tinicial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4763467" y="422751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Distancia recorrida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731822" y="3284538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/>
              <a:t>Xinicial</a:t>
            </a:r>
            <a:endParaRPr lang="es-AR" b="1" dirty="0"/>
          </a:p>
        </p:txBody>
      </p:sp>
      <p:sp>
        <p:nvSpPr>
          <p:cNvPr id="28" name="27 Rectángulo"/>
          <p:cNvSpPr/>
          <p:nvPr/>
        </p:nvSpPr>
        <p:spPr>
          <a:xfrm>
            <a:off x="6987555" y="3297238"/>
            <a:ext cx="734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/>
              <a:t>Xfinal</a:t>
            </a:r>
            <a:endParaRPr lang="es-AR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524000" y="1899673"/>
            <a:ext cx="9144000" cy="369332"/>
          </a:xfrm>
          <a:prstGeom prst="rect">
            <a:avLst/>
          </a:prstGeom>
          <a:solidFill>
            <a:srgbClr val="990000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s-AR" b="1" dirty="0">
                <a:solidFill>
                  <a:schemeClr val="bg1"/>
                </a:solidFill>
              </a:rPr>
              <a:t>CALCULO DE LA VELOCIDAD EN M.R.U.</a:t>
            </a:r>
          </a:p>
        </p:txBody>
      </p:sp>
    </p:spTree>
    <p:extLst>
      <p:ext uri="{BB962C8B-B14F-4D97-AF65-F5344CB8AC3E}">
        <p14:creationId xmlns:p14="http://schemas.microsoft.com/office/powerpoint/2010/main" val="3928029279"/>
      </p:ext>
    </p:extLst>
  </p:cSld>
  <p:clrMapOvr>
    <a:masterClrMapping/>
  </p:clrMapOvr>
  <p:transition advTm="1594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7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1" y="980728"/>
            <a:ext cx="9143999" cy="82584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GRÁFICO</a:t>
            </a:r>
            <a:r>
              <a:rPr lang="es-ES_tradnl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32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v(t)</a:t>
            </a:r>
            <a:r>
              <a:rPr lang="es-ES_tradnl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_tradnl" sz="32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000" b="1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Velocidad en función del tiempo</a:t>
            </a:r>
            <a:endParaRPr lang="es-ES" sz="2000" b="1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363" name="Group 14"/>
          <p:cNvGrpSpPr>
            <a:grpSpLocks/>
          </p:cNvGrpSpPr>
          <p:nvPr/>
        </p:nvGrpSpPr>
        <p:grpSpPr bwMode="auto">
          <a:xfrm>
            <a:off x="2855914" y="2060575"/>
            <a:ext cx="7272337" cy="2952750"/>
            <a:chOff x="839" y="1298"/>
            <a:chExt cx="4581" cy="1860"/>
          </a:xfrm>
        </p:grpSpPr>
        <p:sp>
          <p:nvSpPr>
            <p:cNvPr id="15370" name="Line 5"/>
            <p:cNvSpPr>
              <a:spLocks noChangeShapeType="1"/>
            </p:cNvSpPr>
            <p:nvPr/>
          </p:nvSpPr>
          <p:spPr bwMode="auto">
            <a:xfrm flipV="1">
              <a:off x="1156" y="1298"/>
              <a:ext cx="0" cy="1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1" name="Line 6"/>
            <p:cNvSpPr>
              <a:spLocks noChangeShapeType="1"/>
            </p:cNvSpPr>
            <p:nvPr/>
          </p:nvSpPr>
          <p:spPr bwMode="auto">
            <a:xfrm>
              <a:off x="839" y="3113"/>
              <a:ext cx="45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5372" name="Line 7"/>
            <p:cNvSpPr>
              <a:spLocks noChangeShapeType="1"/>
            </p:cNvSpPr>
            <p:nvPr/>
          </p:nvSpPr>
          <p:spPr bwMode="auto">
            <a:xfrm>
              <a:off x="1156" y="1979"/>
              <a:ext cx="3538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5364" name="Text Box 8"/>
          <p:cNvSpPr txBox="1">
            <a:spLocks noChangeArrowheads="1"/>
          </p:cNvSpPr>
          <p:nvPr/>
        </p:nvSpPr>
        <p:spPr bwMode="auto">
          <a:xfrm>
            <a:off x="9408368" y="5013326"/>
            <a:ext cx="93578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b="1" dirty="0"/>
              <a:t>t(</a:t>
            </a:r>
            <a:r>
              <a:rPr lang="es-ES_tradnl" sz="2000" b="1" dirty="0" err="1"/>
              <a:t>seg</a:t>
            </a:r>
            <a:r>
              <a:rPr lang="es-ES_tradnl" sz="2000" dirty="0"/>
              <a:t>)</a:t>
            </a:r>
            <a:endParaRPr lang="es-ES" sz="2000" dirty="0"/>
          </a:p>
        </p:txBody>
      </p:sp>
      <p:sp>
        <p:nvSpPr>
          <p:cNvPr id="15365" name="Text Box 9"/>
          <p:cNvSpPr txBox="1">
            <a:spLocks noChangeArrowheads="1"/>
          </p:cNvSpPr>
          <p:nvPr/>
        </p:nvSpPr>
        <p:spPr bwMode="auto">
          <a:xfrm>
            <a:off x="2346197" y="1806576"/>
            <a:ext cx="1008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/>
              <a:t>v (m/s)</a:t>
            </a:r>
            <a:endParaRPr lang="es-ES" sz="2000" b="1" dirty="0"/>
          </a:p>
        </p:txBody>
      </p: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3000375" y="50133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0</a:t>
            </a:r>
            <a:endParaRPr lang="es-ES"/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2835275" y="2919414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/>
              <a:t>v</a:t>
            </a:r>
            <a:endParaRPr lang="es-ES" sz="2000"/>
          </a:p>
        </p:txBody>
      </p:sp>
      <p:sp>
        <p:nvSpPr>
          <p:cNvPr id="15368" name="Text Box 12"/>
          <p:cNvSpPr txBox="1">
            <a:spLocks noChangeArrowheads="1"/>
          </p:cNvSpPr>
          <p:nvPr/>
        </p:nvSpPr>
        <p:spPr bwMode="auto">
          <a:xfrm>
            <a:off x="5303839" y="2324101"/>
            <a:ext cx="38877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>
                <a:solidFill>
                  <a:srgbClr val="0033CC"/>
                </a:solidFill>
              </a:rPr>
              <a:t>      VELOCIDAD CONSTANTE</a:t>
            </a:r>
          </a:p>
          <a:p>
            <a:pPr eaLnBrk="1" hangingPunct="1"/>
            <a:r>
              <a:rPr lang="es-ES_tradnl" sz="2000" b="1" dirty="0">
                <a:solidFill>
                  <a:srgbClr val="0033CC"/>
                </a:solidFill>
              </a:rPr>
              <a:t>            V=</a:t>
            </a:r>
            <a:r>
              <a:rPr lang="es-ES_tradnl" sz="2000" b="1" dirty="0" err="1">
                <a:solidFill>
                  <a:srgbClr val="0033CC"/>
                </a:solidFill>
              </a:rPr>
              <a:t>cte</a:t>
            </a:r>
            <a:endParaRPr lang="es-ES" sz="2000" b="1" dirty="0">
              <a:solidFill>
                <a:srgbClr val="0033CC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524001" y="5423496"/>
            <a:ext cx="9143999" cy="646331"/>
          </a:xfrm>
          <a:prstGeom prst="rect">
            <a:avLst/>
          </a:prstGeom>
          <a:solidFill>
            <a:srgbClr val="0020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AR" b="1" dirty="0">
                <a:solidFill>
                  <a:schemeClr val="bg1"/>
                </a:solidFill>
              </a:rPr>
              <a:t>Para cualquier valor de tiempo, la velocidad siempre tiene el mismo valor, es constante.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AR" b="1" dirty="0">
                <a:solidFill>
                  <a:schemeClr val="bg1"/>
                </a:solidFill>
              </a:rPr>
              <a:t>Las unidades de velocidad  mas usuales son : Km/h y m/</a:t>
            </a:r>
            <a:r>
              <a:rPr lang="es-AR" b="1" dirty="0" err="1">
                <a:solidFill>
                  <a:schemeClr val="bg1"/>
                </a:solidFill>
              </a:rPr>
              <a:t>seg</a:t>
            </a:r>
            <a:r>
              <a:rPr lang="es-AR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14 Rectángulo"/>
          <p:cNvSpPr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</a:rPr>
              <a:t>MOVIMIENTO RECTILÍNEO UNIFORME     </a:t>
            </a:r>
            <a:r>
              <a:rPr lang="es-ES_tradnl" sz="3200" b="1" dirty="0" smtClean="0">
                <a:solidFill>
                  <a:schemeClr val="bg1"/>
                </a:solidFill>
              </a:rPr>
              <a:t>M.R.U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74421"/>
      </p:ext>
    </p:extLst>
  </p:cSld>
  <p:clrMapOvr>
    <a:masterClrMapping/>
  </p:clrMapOvr>
  <p:transition advTm="10518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6" descr="Diagonal hacia arriba ancha"/>
          <p:cNvSpPr>
            <a:spLocks noChangeArrowheads="1"/>
          </p:cNvSpPr>
          <p:nvPr/>
        </p:nvSpPr>
        <p:spPr bwMode="auto">
          <a:xfrm>
            <a:off x="4440239" y="3141663"/>
            <a:ext cx="2930525" cy="1814512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2"/>
            </a:bgClr>
          </a:patt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es-AR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54311" y="773832"/>
            <a:ext cx="5122912" cy="11430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s-ES_tradnl" sz="24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DISTANCIA RECORRIDA</a:t>
            </a:r>
            <a:endParaRPr lang="es-ES" sz="2400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388" name="Group 3"/>
          <p:cNvGrpSpPr>
            <a:grpSpLocks/>
          </p:cNvGrpSpPr>
          <p:nvPr/>
        </p:nvGrpSpPr>
        <p:grpSpPr bwMode="auto">
          <a:xfrm>
            <a:off x="2855914" y="2060575"/>
            <a:ext cx="7272337" cy="2952750"/>
            <a:chOff x="839" y="1298"/>
            <a:chExt cx="4581" cy="1860"/>
          </a:xfrm>
        </p:grpSpPr>
        <p:sp>
          <p:nvSpPr>
            <p:cNvPr id="16398" name="Line 4"/>
            <p:cNvSpPr>
              <a:spLocks noChangeShapeType="1"/>
            </p:cNvSpPr>
            <p:nvPr/>
          </p:nvSpPr>
          <p:spPr bwMode="auto">
            <a:xfrm flipV="1">
              <a:off x="1156" y="1298"/>
              <a:ext cx="0" cy="186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399" name="Line 5"/>
            <p:cNvSpPr>
              <a:spLocks noChangeShapeType="1"/>
            </p:cNvSpPr>
            <p:nvPr/>
          </p:nvSpPr>
          <p:spPr bwMode="auto">
            <a:xfrm>
              <a:off x="839" y="3113"/>
              <a:ext cx="4581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6400" name="Line 6"/>
            <p:cNvSpPr>
              <a:spLocks noChangeShapeType="1"/>
            </p:cNvSpPr>
            <p:nvPr/>
          </p:nvSpPr>
          <p:spPr bwMode="auto">
            <a:xfrm>
              <a:off x="1156" y="1979"/>
              <a:ext cx="3538" cy="0"/>
            </a:xfrm>
            <a:prstGeom prst="line">
              <a:avLst/>
            </a:prstGeom>
            <a:noFill/>
            <a:ln w="38100">
              <a:solidFill>
                <a:srgbClr val="3333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3000375" y="5013326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/>
              <a:t>0</a:t>
            </a:r>
            <a:endParaRPr lang="es-ES"/>
          </a:p>
        </p:txBody>
      </p:sp>
      <p:sp>
        <p:nvSpPr>
          <p:cNvPr id="16393" name="Text Box 17"/>
          <p:cNvSpPr txBox="1">
            <a:spLocks noChangeArrowheads="1"/>
          </p:cNvSpPr>
          <p:nvPr/>
        </p:nvSpPr>
        <p:spPr bwMode="auto">
          <a:xfrm>
            <a:off x="4295776" y="4998244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sz="2000" dirty="0"/>
              <a:t>t</a:t>
            </a:r>
            <a:r>
              <a:rPr lang="es-ES_tradnl" sz="1600" dirty="0"/>
              <a:t>1</a:t>
            </a:r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7187407" y="5013326"/>
            <a:ext cx="366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dirty="0"/>
              <a:t>t</a:t>
            </a:r>
            <a:r>
              <a:rPr lang="es-ES_tradnl" sz="1600" dirty="0"/>
              <a:t>2</a:t>
            </a:r>
          </a:p>
        </p:txBody>
      </p:sp>
      <p:sp>
        <p:nvSpPr>
          <p:cNvPr id="64537" name="Text Box 25"/>
          <p:cNvSpPr txBox="1">
            <a:spLocks noChangeArrowheads="1"/>
          </p:cNvSpPr>
          <p:nvPr/>
        </p:nvSpPr>
        <p:spPr bwMode="auto">
          <a:xfrm>
            <a:off x="2821113" y="5503218"/>
            <a:ext cx="7887918" cy="83099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_tradnl" sz="2400" b="1" dirty="0">
                <a:solidFill>
                  <a:srgbClr val="990000"/>
                </a:solidFill>
              </a:rPr>
              <a:t>El área rayada representa la distancia </a:t>
            </a:r>
            <a:r>
              <a:rPr lang="es-ES_tradnl" sz="2400" b="1" dirty="0" smtClean="0">
                <a:solidFill>
                  <a:srgbClr val="990000"/>
                </a:solidFill>
              </a:rPr>
              <a:t>recorrida y se calcula como la superficie de un rectángulo, base x altura. </a:t>
            </a:r>
            <a:endParaRPr lang="es-ES_tradnl" sz="2400" b="1" dirty="0">
              <a:solidFill>
                <a:srgbClr val="99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537906" y="2447672"/>
            <a:ext cx="6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t</a:t>
            </a:r>
            <a:r>
              <a:rPr lang="es-ES_tradnl" sz="1200" dirty="0"/>
              <a:t>2</a:t>
            </a:r>
            <a:r>
              <a:rPr lang="es-ES_tradnl" dirty="0"/>
              <a:t>-t</a:t>
            </a:r>
            <a:r>
              <a:rPr lang="es-ES_tradnl" sz="1200" dirty="0"/>
              <a:t>1</a:t>
            </a:r>
            <a:endParaRPr lang="es-AR" dirty="0"/>
          </a:p>
        </p:txBody>
      </p:sp>
      <p:grpSp>
        <p:nvGrpSpPr>
          <p:cNvPr id="13" name="12 Grupo"/>
          <p:cNvGrpSpPr/>
          <p:nvPr/>
        </p:nvGrpSpPr>
        <p:grpSpPr>
          <a:xfrm>
            <a:off x="2207666" y="1651001"/>
            <a:ext cx="8280822" cy="3767197"/>
            <a:chOff x="683666" y="1651000"/>
            <a:chExt cx="8280822" cy="3767197"/>
          </a:xfrm>
        </p:grpSpPr>
        <p:sp>
          <p:nvSpPr>
            <p:cNvPr id="16389" name="Text Box 7"/>
            <p:cNvSpPr txBox="1">
              <a:spLocks noChangeArrowheads="1"/>
            </p:cNvSpPr>
            <p:nvPr/>
          </p:nvSpPr>
          <p:spPr bwMode="auto">
            <a:xfrm>
              <a:off x="7812360" y="5018087"/>
              <a:ext cx="115212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s-ES_tradnl" sz="2000" b="1" dirty="0"/>
                <a:t>t (</a:t>
              </a:r>
              <a:r>
                <a:rPr lang="es-ES_tradnl" sz="2000" b="1" dirty="0" err="1"/>
                <a:t>seg</a:t>
              </a:r>
              <a:r>
                <a:rPr lang="es-ES_tradnl" sz="2000" b="1" dirty="0"/>
                <a:t>)</a:t>
              </a:r>
              <a:endParaRPr lang="es-ES" sz="2000" b="1" dirty="0"/>
            </a:p>
          </p:txBody>
        </p:sp>
        <p:sp>
          <p:nvSpPr>
            <p:cNvPr id="16390" name="Text Box 8"/>
            <p:cNvSpPr txBox="1">
              <a:spLocks noChangeArrowheads="1"/>
            </p:cNvSpPr>
            <p:nvPr/>
          </p:nvSpPr>
          <p:spPr bwMode="auto">
            <a:xfrm>
              <a:off x="683666" y="1879600"/>
              <a:ext cx="100860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000" b="1" dirty="0"/>
                <a:t>v (m/s)</a:t>
              </a:r>
              <a:endParaRPr lang="es-ES" sz="2000" b="1" dirty="0"/>
            </a:p>
          </p:txBody>
        </p:sp>
        <p:sp>
          <p:nvSpPr>
            <p:cNvPr id="16392" name="Text Box 10"/>
            <p:cNvSpPr txBox="1">
              <a:spLocks noChangeArrowheads="1"/>
            </p:cNvSpPr>
            <p:nvPr/>
          </p:nvSpPr>
          <p:spPr bwMode="auto">
            <a:xfrm>
              <a:off x="1522264" y="2955926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000" dirty="0"/>
                <a:t>v</a:t>
              </a:r>
              <a:endParaRPr lang="es-ES" sz="2000" dirty="0"/>
            </a:p>
          </p:txBody>
        </p:sp>
        <p:grpSp>
          <p:nvGrpSpPr>
            <p:cNvPr id="12" name="11 Grupo"/>
            <p:cNvGrpSpPr/>
            <p:nvPr/>
          </p:nvGrpSpPr>
          <p:grpSpPr>
            <a:xfrm>
              <a:off x="2123455" y="1651000"/>
              <a:ext cx="6480795" cy="3305175"/>
              <a:chOff x="2123455" y="1651000"/>
              <a:chExt cx="6480795" cy="3305175"/>
            </a:xfrm>
          </p:grpSpPr>
          <p:sp>
            <p:nvSpPr>
              <p:cNvPr id="2" name="1 Abrir llave"/>
              <p:cNvSpPr/>
              <p:nvPr/>
            </p:nvSpPr>
            <p:spPr>
              <a:xfrm>
                <a:off x="2411760" y="3141663"/>
                <a:ext cx="360015" cy="1814512"/>
              </a:xfrm>
              <a:prstGeom prst="leftBrac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123455" y="3864253"/>
                <a:ext cx="5043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v</a:t>
                </a:r>
              </a:p>
            </p:txBody>
          </p:sp>
          <p:grpSp>
            <p:nvGrpSpPr>
              <p:cNvPr id="11" name="10 Grupo"/>
              <p:cNvGrpSpPr/>
              <p:nvPr/>
            </p:nvGrpSpPr>
            <p:grpSpPr>
              <a:xfrm>
                <a:off x="2123455" y="1651000"/>
                <a:ext cx="6480795" cy="1416343"/>
                <a:chOff x="2123455" y="1651000"/>
                <a:chExt cx="6480795" cy="1416343"/>
              </a:xfrm>
            </p:grpSpPr>
            <p:sp>
              <p:nvSpPr>
                <p:cNvPr id="23" name="22 Abrir llave"/>
                <p:cNvSpPr/>
                <p:nvPr/>
              </p:nvSpPr>
              <p:spPr>
                <a:xfrm rot="5400000">
                  <a:off x="4210695" y="1492860"/>
                  <a:ext cx="253415" cy="2895551"/>
                </a:xfrm>
                <a:prstGeom prst="leftBrac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s-AR"/>
                </a:p>
              </p:txBody>
            </p:sp>
            <p:grpSp>
              <p:nvGrpSpPr>
                <p:cNvPr id="10" name="9 Grupo"/>
                <p:cNvGrpSpPr/>
                <p:nvPr/>
              </p:nvGrpSpPr>
              <p:grpSpPr>
                <a:xfrm>
                  <a:off x="2123455" y="1651000"/>
                  <a:ext cx="6480795" cy="882958"/>
                  <a:chOff x="2123455" y="1651000"/>
                  <a:chExt cx="6480795" cy="882958"/>
                </a:xfrm>
              </p:grpSpPr>
              <p:sp>
                <p:nvSpPr>
                  <p:cNvPr id="6453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3455" y="1651000"/>
                    <a:ext cx="648079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/>
                    <a:r>
                      <a:rPr lang="es-ES_tradnl" sz="2400" dirty="0"/>
                      <a:t>Área rayada= v.(t</a:t>
                    </a:r>
                    <a:r>
                      <a:rPr lang="es-ES_tradnl" sz="1600" dirty="0"/>
                      <a:t>2</a:t>
                    </a:r>
                    <a:r>
                      <a:rPr lang="es-ES_tradnl" sz="2400" dirty="0"/>
                      <a:t>-t</a:t>
                    </a:r>
                    <a:r>
                      <a:rPr lang="es-ES_tradnl" sz="1600" dirty="0"/>
                      <a:t>1</a:t>
                    </a:r>
                    <a:r>
                      <a:rPr lang="es-ES_tradnl" sz="2400" dirty="0"/>
                      <a:t>) =  v. </a:t>
                    </a:r>
                    <a:r>
                      <a:rPr lang="es-ES_tradnl" sz="2400" dirty="0" err="1">
                        <a:latin typeface="Symbol" pitchFamily="18" charset="2"/>
                      </a:rPr>
                      <a:t>D</a:t>
                    </a:r>
                    <a:r>
                      <a:rPr lang="es-ES_tradnl" sz="2400" dirty="0" err="1"/>
                      <a:t>t</a:t>
                    </a:r>
                    <a:r>
                      <a:rPr lang="es-ES_tradnl" sz="2400" dirty="0"/>
                      <a:t> = x</a:t>
                    </a:r>
                  </a:p>
                </p:txBody>
              </p:sp>
              <p:sp>
                <p:nvSpPr>
                  <p:cNvPr id="8" name="7 CuadroTexto"/>
                  <p:cNvSpPr txBox="1"/>
                  <p:nvPr/>
                </p:nvSpPr>
                <p:spPr>
                  <a:xfrm>
                    <a:off x="5601885" y="2164626"/>
                    <a:ext cx="85646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s-ES_tradnl" dirty="0"/>
                      <a:t>(t</a:t>
                    </a:r>
                    <a:r>
                      <a:rPr lang="es-ES_tradnl" sz="1200" dirty="0"/>
                      <a:t>2</a:t>
                    </a:r>
                    <a:r>
                      <a:rPr lang="es-ES_tradnl" dirty="0"/>
                      <a:t>-t</a:t>
                    </a:r>
                    <a:r>
                      <a:rPr lang="es-ES_tradnl" sz="1200" dirty="0"/>
                      <a:t>1</a:t>
                    </a:r>
                    <a:r>
                      <a:rPr lang="es-ES_tradnl" dirty="0"/>
                      <a:t>) </a:t>
                    </a:r>
                    <a:endParaRPr lang="es-AR" dirty="0"/>
                  </a:p>
                </p:txBody>
              </p:sp>
              <p:sp>
                <p:nvSpPr>
                  <p:cNvPr id="9" name="8 Abrir llave"/>
                  <p:cNvSpPr/>
                  <p:nvPr/>
                </p:nvSpPr>
                <p:spPr>
                  <a:xfrm rot="16027519">
                    <a:off x="5833790" y="1913052"/>
                    <a:ext cx="237044" cy="503088"/>
                  </a:xfrm>
                  <a:prstGeom prst="leftBrace">
                    <a:avLst/>
                  </a:prstGeom>
                  <a:ln>
                    <a:solidFill>
                      <a:srgbClr val="FF3399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AR"/>
                  </a:p>
                </p:txBody>
              </p:sp>
            </p:grpSp>
          </p:grpSp>
        </p:grpSp>
      </p:grpSp>
      <p:sp>
        <p:nvSpPr>
          <p:cNvPr id="30" name="14 Rectángulo"/>
          <p:cNvSpPr>
            <a:spLocks noChangeArrowheads="1"/>
          </p:cNvSpPr>
          <p:nvPr/>
        </p:nvSpPr>
        <p:spPr bwMode="auto">
          <a:xfrm>
            <a:off x="0" y="1"/>
            <a:ext cx="12192000" cy="584775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s-ES_tradnl" sz="3200" b="1" dirty="0">
                <a:solidFill>
                  <a:schemeClr val="bg1"/>
                </a:solidFill>
              </a:rPr>
              <a:t>MOVIMIENTO RECTILÍNEO </a:t>
            </a:r>
            <a:r>
              <a:rPr lang="es-ES_tradnl" sz="3200" b="1" dirty="0" smtClean="0">
                <a:solidFill>
                  <a:schemeClr val="bg1"/>
                </a:solidFill>
              </a:rPr>
              <a:t>UNIFORME                                             M.R.U.                                                              </a:t>
            </a:r>
            <a:endParaRPr lang="es-A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16388"/>
      </p:ext>
    </p:extLst>
  </p:cSld>
  <p:clrMapOvr>
    <a:masterClrMapping/>
  </p:clrMapOvr>
  <p:transition advTm="9552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4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60576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MOVIMIENTO RECTILÍNEO UNIFORMEMENTE VARIADO                       M.R.U.V.</a:t>
            </a:r>
            <a:endParaRPr lang="es-E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717847" y="1340769"/>
            <a:ext cx="10391686" cy="4427642"/>
          </a:xfrm>
          <a:ln w="57150">
            <a:solidFill>
              <a:srgbClr val="006600"/>
            </a:solidFill>
          </a:ln>
        </p:spPr>
        <p:txBody>
          <a:bodyPr>
            <a:normAutofit fontScale="92500" lnSpcReduction="20000"/>
          </a:bodyPr>
          <a:lstStyle/>
          <a:p>
            <a:pPr marL="109728" indent="0" algn="ctr">
              <a:buNone/>
              <a:defRPr/>
            </a:pPr>
            <a:endParaRPr lang="es-ES_tradnl" sz="2400" b="1" dirty="0" smtClean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109728" indent="0" algn="ctr">
              <a:buNone/>
              <a:defRPr/>
            </a:pPr>
            <a:r>
              <a:rPr lang="es-ES_tradnl" sz="28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CARACTERÍSTICAS DEL M.R.U.V:</a:t>
            </a:r>
          </a:p>
          <a:p>
            <a:pPr marL="109728" indent="0" algn="ctr">
              <a:buNone/>
              <a:defRPr/>
            </a:pPr>
            <a:endParaRPr lang="es-ES_tradnl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s-ES_tradnl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TRAYECTORIA </a:t>
            </a:r>
            <a:r>
              <a:rPr lang="es-ES_tradnl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RECTILÍNEA.</a:t>
            </a:r>
            <a:endParaRPr lang="es-ES_tradnl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buNone/>
              <a:defRPr/>
            </a:pPr>
            <a:endParaRPr lang="es-ES_tradnl" sz="2400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s-ES_tradnl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 VELOCIDAD ES DIRECTAMENTE PROPORCIONAL AL TIEMPO.</a:t>
            </a:r>
          </a:p>
          <a:p>
            <a:pPr marL="365760" indent="-256032">
              <a:buFont typeface="Wingdings 3"/>
              <a:buChar char=""/>
              <a:defRPr/>
            </a:pPr>
            <a:endParaRPr lang="es-ES_tradnl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s-ES_tradnl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 ACELERACIÓN ES CONSTANTE.</a:t>
            </a:r>
          </a:p>
          <a:p>
            <a:pPr marL="365760" indent="-256032">
              <a:buFont typeface="Wingdings 3"/>
              <a:buChar char=""/>
              <a:defRPr/>
            </a:pPr>
            <a:endParaRPr lang="es-ES_tradnl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>
              <a:buFont typeface="Wingdings 3"/>
              <a:buChar char=""/>
              <a:defRPr/>
            </a:pPr>
            <a:r>
              <a:rPr lang="es-ES_tradnl" sz="2400" b="1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LA DISTANCIA RECORRIDA ES DIRECTAMENTE PROPORCIONAL AL CUADRADO DEL </a:t>
            </a:r>
            <a:r>
              <a:rPr lang="es-ES_tradnl" sz="24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TIEMPO EMPLEADO.</a:t>
            </a:r>
            <a:endParaRPr lang="es-ES" sz="24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548729"/>
      </p:ext>
    </p:extLst>
  </p:cSld>
  <p:clrMapOvr>
    <a:masterClrMapping/>
  </p:clrMapOvr>
  <p:transition advTm="5017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802323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MOVIMIENTO RECTILÍNEO UNIFORMEMENTE VARIADO                       M.R.U.V.</a:t>
            </a:r>
            <a:endParaRPr lang="es-E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458" name="Object 1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544434"/>
              </p:ext>
            </p:extLst>
          </p:nvPr>
        </p:nvGraphicFramePr>
        <p:xfrm>
          <a:off x="7400925" y="3292475"/>
          <a:ext cx="1727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cuación" r:id="rId4" imgW="1726920" imgH="1523880" progId="Equation.3">
                  <p:embed/>
                </p:oleObj>
              </mc:Choice>
              <mc:Fallback>
                <p:oleObj name="Ecuación" r:id="rId4" imgW="172692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0925" y="3292475"/>
                        <a:ext cx="1727200" cy="1524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Text Box 5"/>
          <p:cNvSpPr txBox="1">
            <a:spLocks noChangeArrowheads="1"/>
          </p:cNvSpPr>
          <p:nvPr/>
        </p:nvSpPr>
        <p:spPr bwMode="auto">
          <a:xfrm>
            <a:off x="273465" y="835661"/>
            <a:ext cx="11630827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s-ES_tradnl" b="1" dirty="0">
                <a:solidFill>
                  <a:srgbClr val="5F5F5F"/>
                </a:solidFill>
              </a:rPr>
              <a:t> </a:t>
            </a:r>
            <a:r>
              <a:rPr lang="es-ES_tradnl" b="1" dirty="0">
                <a:solidFill>
                  <a:srgbClr val="006600"/>
                </a:solidFill>
              </a:rPr>
              <a:t>ACELERACIÓN:</a:t>
            </a:r>
          </a:p>
          <a:p>
            <a:pPr algn="just" eaLnBrk="1" hangingPunct="1"/>
            <a:r>
              <a:rPr lang="es-ES_tradnl" b="1" dirty="0">
                <a:solidFill>
                  <a:srgbClr val="006600"/>
                </a:solidFill>
              </a:rPr>
              <a:t>SE DEFINE COMO LA VARIACIÓN DE VELOCIDAD CON RELACIÓN  AL TIEMPO. UN CUERPO TIENE ACELERACIÓN CONSTANTE CUANDO SU VELOCIDAD AUMENTA  O DISMINUYE  DE MANERA PROPORCIONAL AL TIEMPO TRANSCURRIDO</a:t>
            </a:r>
            <a:r>
              <a:rPr lang="es-ES_tradnl" dirty="0">
                <a:solidFill>
                  <a:srgbClr val="006600"/>
                </a:solidFill>
              </a:rPr>
              <a:t>. </a:t>
            </a:r>
            <a:endParaRPr lang="es-ES" dirty="0">
              <a:solidFill>
                <a:srgbClr val="00660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6432875" y="5183188"/>
            <a:ext cx="4962049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s-AR" b="1" dirty="0" smtClean="0"/>
              <a:t>Matemáticamente la aceleración es la tangente del ángulo señalado como </a:t>
            </a:r>
            <a:r>
              <a:rPr lang="el-GR" b="1" dirty="0" smtClean="0"/>
              <a:t>α</a:t>
            </a:r>
            <a:r>
              <a:rPr lang="es-AR" b="1" dirty="0" smtClean="0"/>
              <a:t> en el gráfico, por lo tanto es la pendiente de la recta “m”. </a:t>
            </a:r>
            <a:endParaRPr lang="es-AR" b="1" dirty="0"/>
          </a:p>
        </p:txBody>
      </p:sp>
      <p:grpSp>
        <p:nvGrpSpPr>
          <p:cNvPr id="7" name="Grupo 6"/>
          <p:cNvGrpSpPr/>
          <p:nvPr/>
        </p:nvGrpSpPr>
        <p:grpSpPr>
          <a:xfrm>
            <a:off x="2208214" y="2205039"/>
            <a:ext cx="4224661" cy="3830696"/>
            <a:chOff x="2208214" y="2205039"/>
            <a:chExt cx="4224661" cy="3830696"/>
          </a:xfrm>
        </p:grpSpPr>
        <p:sp>
          <p:nvSpPr>
            <p:cNvPr id="19471" name="Text Box 20"/>
            <p:cNvSpPr txBox="1">
              <a:spLocks noChangeArrowheads="1"/>
            </p:cNvSpPr>
            <p:nvPr/>
          </p:nvSpPr>
          <p:spPr bwMode="auto">
            <a:xfrm>
              <a:off x="2259013" y="2205039"/>
              <a:ext cx="311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s-ES_tradnl" sz="2000"/>
                <a:t>v</a:t>
              </a:r>
              <a:endParaRPr lang="es-ES" sz="2000"/>
            </a:p>
          </p:txBody>
        </p:sp>
        <p:grpSp>
          <p:nvGrpSpPr>
            <p:cNvPr id="3" name="2 Grupo"/>
            <p:cNvGrpSpPr/>
            <p:nvPr/>
          </p:nvGrpSpPr>
          <p:grpSpPr>
            <a:xfrm>
              <a:off x="2208214" y="2492375"/>
              <a:ext cx="4224661" cy="3543360"/>
              <a:chOff x="684213" y="2492375"/>
              <a:chExt cx="4224661" cy="3543360"/>
            </a:xfrm>
          </p:grpSpPr>
          <p:sp>
            <p:nvSpPr>
              <p:cNvPr id="19461" name="Line 7"/>
              <p:cNvSpPr>
                <a:spLocks noChangeShapeType="1"/>
              </p:cNvSpPr>
              <p:nvPr/>
            </p:nvSpPr>
            <p:spPr bwMode="auto">
              <a:xfrm flipV="1">
                <a:off x="1187450" y="2492375"/>
                <a:ext cx="0" cy="23050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62" name="Line 8"/>
              <p:cNvSpPr>
                <a:spLocks noChangeShapeType="1"/>
              </p:cNvSpPr>
              <p:nvPr/>
            </p:nvSpPr>
            <p:spPr bwMode="auto">
              <a:xfrm>
                <a:off x="827088" y="4724400"/>
                <a:ext cx="381635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7175" name="Line 9"/>
              <p:cNvSpPr>
                <a:spLocks noChangeShapeType="1"/>
              </p:cNvSpPr>
              <p:nvPr/>
            </p:nvSpPr>
            <p:spPr bwMode="auto">
              <a:xfrm flipV="1">
                <a:off x="1187450" y="2924175"/>
                <a:ext cx="2592388" cy="1296988"/>
              </a:xfrm>
              <a:prstGeom prst="line">
                <a:avLst/>
              </a:prstGeom>
              <a:noFill/>
              <a:ln w="38100">
                <a:solidFill>
                  <a:srgbClr val="99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AR"/>
              </a:p>
            </p:txBody>
          </p:sp>
          <p:sp>
            <p:nvSpPr>
              <p:cNvPr id="19464" name="Line 10"/>
              <p:cNvSpPr>
                <a:spLocks noChangeShapeType="1"/>
              </p:cNvSpPr>
              <p:nvPr/>
            </p:nvSpPr>
            <p:spPr bwMode="auto">
              <a:xfrm>
                <a:off x="3492500" y="3068638"/>
                <a:ext cx="0" cy="1655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65" name="Text Box 11"/>
              <p:cNvSpPr txBox="1">
                <a:spLocks noChangeArrowheads="1"/>
              </p:cNvSpPr>
              <p:nvPr/>
            </p:nvSpPr>
            <p:spPr bwMode="auto">
              <a:xfrm>
                <a:off x="684213" y="4005263"/>
                <a:ext cx="420687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/>
                  <a:t>V</a:t>
                </a:r>
                <a:r>
                  <a:rPr lang="es-ES_tradnl" baseline="-25000"/>
                  <a:t>o</a:t>
                </a:r>
                <a:endParaRPr lang="es-ES" baseline="-25000"/>
              </a:p>
            </p:txBody>
          </p:sp>
          <p:sp>
            <p:nvSpPr>
              <p:cNvPr id="19466" name="Line 12"/>
              <p:cNvSpPr>
                <a:spLocks noChangeShapeType="1"/>
              </p:cNvSpPr>
              <p:nvPr/>
            </p:nvSpPr>
            <p:spPr bwMode="auto">
              <a:xfrm flipH="1">
                <a:off x="1187450" y="3068638"/>
                <a:ext cx="2305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67" name="Text Box 13"/>
              <p:cNvSpPr txBox="1">
                <a:spLocks noChangeArrowheads="1"/>
              </p:cNvSpPr>
              <p:nvPr/>
            </p:nvSpPr>
            <p:spPr bwMode="auto">
              <a:xfrm>
                <a:off x="684213" y="2781300"/>
                <a:ext cx="4206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 dirty="0"/>
                  <a:t>V</a:t>
                </a:r>
                <a:r>
                  <a:rPr lang="es-ES_tradnl" baseline="-25000" dirty="0"/>
                  <a:t>1</a:t>
                </a:r>
                <a:endParaRPr lang="es-ES" baseline="-25000" dirty="0"/>
              </a:p>
            </p:txBody>
          </p:sp>
          <p:sp>
            <p:nvSpPr>
              <p:cNvPr id="19468" name="Text Box 14"/>
              <p:cNvSpPr txBox="1">
                <a:spLocks noChangeArrowheads="1"/>
              </p:cNvSpPr>
              <p:nvPr/>
            </p:nvSpPr>
            <p:spPr bwMode="auto">
              <a:xfrm>
                <a:off x="1116013" y="4797425"/>
                <a:ext cx="331787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 dirty="0"/>
                  <a:t>t</a:t>
                </a:r>
                <a:r>
                  <a:rPr lang="es-ES_tradnl" baseline="-25000" dirty="0"/>
                  <a:t>0</a:t>
                </a:r>
                <a:endParaRPr lang="es-ES" baseline="-25000" dirty="0"/>
              </a:p>
            </p:txBody>
          </p:sp>
          <p:sp>
            <p:nvSpPr>
              <p:cNvPr id="19469" name="Text Box 15"/>
              <p:cNvSpPr txBox="1">
                <a:spLocks noChangeArrowheads="1"/>
              </p:cNvSpPr>
              <p:nvPr/>
            </p:nvSpPr>
            <p:spPr bwMode="auto">
              <a:xfrm>
                <a:off x="3276600" y="4797425"/>
                <a:ext cx="331788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/>
                  <a:t>t</a:t>
                </a:r>
                <a:r>
                  <a:rPr lang="es-ES_tradnl" baseline="-25000"/>
                  <a:t>1</a:t>
                </a:r>
                <a:endParaRPr lang="es-ES" baseline="-25000"/>
              </a:p>
            </p:txBody>
          </p:sp>
          <p:sp>
            <p:nvSpPr>
              <p:cNvPr id="19470" name="Text Box 19"/>
              <p:cNvSpPr txBox="1">
                <a:spLocks noChangeArrowheads="1"/>
              </p:cNvSpPr>
              <p:nvPr/>
            </p:nvSpPr>
            <p:spPr bwMode="auto">
              <a:xfrm>
                <a:off x="4408488" y="4816475"/>
                <a:ext cx="24765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/>
                  <a:t>t</a:t>
                </a:r>
                <a:endParaRPr lang="es-ES"/>
              </a:p>
            </p:txBody>
          </p:sp>
          <p:sp>
            <p:nvSpPr>
              <p:cNvPr id="19472" name="AutoShape 23"/>
              <p:cNvSpPr>
                <a:spLocks/>
              </p:cNvSpPr>
              <p:nvPr/>
            </p:nvSpPr>
            <p:spPr bwMode="auto">
              <a:xfrm>
                <a:off x="3635375" y="3068638"/>
                <a:ext cx="73025" cy="1152525"/>
              </a:xfrm>
              <a:prstGeom prst="rightBrace">
                <a:avLst>
                  <a:gd name="adj1" fmla="val 131522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/>
                <a:endParaRPr lang="es-AR"/>
              </a:p>
            </p:txBody>
          </p:sp>
          <p:sp>
            <p:nvSpPr>
              <p:cNvPr id="19473" name="Line 24"/>
              <p:cNvSpPr>
                <a:spLocks noChangeShapeType="1"/>
              </p:cNvSpPr>
              <p:nvPr/>
            </p:nvSpPr>
            <p:spPr bwMode="auto">
              <a:xfrm>
                <a:off x="1187450" y="4221163"/>
                <a:ext cx="230505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19474" name="Text Box 25"/>
              <p:cNvSpPr txBox="1">
                <a:spLocks noChangeArrowheads="1"/>
              </p:cNvSpPr>
              <p:nvPr/>
            </p:nvSpPr>
            <p:spPr bwMode="auto">
              <a:xfrm>
                <a:off x="3759200" y="3348038"/>
                <a:ext cx="1149674" cy="40011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 sz="2000" dirty="0"/>
                  <a:t>v</a:t>
                </a:r>
                <a:r>
                  <a:rPr lang="es-ES_tradnl" sz="2000" baseline="-25000" dirty="0"/>
                  <a:t>1</a:t>
                </a:r>
                <a:r>
                  <a:rPr lang="es-ES_tradnl" sz="2000" dirty="0"/>
                  <a:t>-v</a:t>
                </a:r>
                <a:r>
                  <a:rPr lang="es-ES_tradnl" sz="2000" baseline="-25000" dirty="0"/>
                  <a:t>0</a:t>
                </a:r>
                <a:r>
                  <a:rPr lang="es-ES_tradnl" sz="2000" dirty="0"/>
                  <a:t>=</a:t>
                </a:r>
                <a:r>
                  <a:rPr lang="es-ES_tradnl" sz="2000" dirty="0" err="1">
                    <a:latin typeface="Symbol" pitchFamily="18" charset="2"/>
                  </a:rPr>
                  <a:t>D</a:t>
                </a:r>
                <a:r>
                  <a:rPr lang="es-ES_tradnl" sz="2000" dirty="0" err="1"/>
                  <a:t>v</a:t>
                </a:r>
                <a:endParaRPr lang="es-ES" sz="2000" dirty="0"/>
              </a:p>
            </p:txBody>
          </p:sp>
          <p:sp>
            <p:nvSpPr>
              <p:cNvPr id="19475" name="AutoShape 26"/>
              <p:cNvSpPr>
                <a:spLocks/>
              </p:cNvSpPr>
              <p:nvPr/>
            </p:nvSpPr>
            <p:spPr bwMode="auto">
              <a:xfrm rot="16200000">
                <a:off x="2232025" y="4256088"/>
                <a:ext cx="215900" cy="2305050"/>
              </a:xfrm>
              <a:prstGeom prst="leftBrace">
                <a:avLst>
                  <a:gd name="adj1" fmla="val 88971"/>
                  <a:gd name="adj2" fmla="val 50000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/>
                <a:endParaRPr lang="es-AR"/>
              </a:p>
            </p:txBody>
          </p:sp>
          <p:sp>
            <p:nvSpPr>
              <p:cNvPr id="19476" name="Text Box 27"/>
              <p:cNvSpPr txBox="1">
                <a:spLocks noChangeArrowheads="1"/>
              </p:cNvSpPr>
              <p:nvPr/>
            </p:nvSpPr>
            <p:spPr bwMode="auto">
              <a:xfrm>
                <a:off x="1908175" y="5635625"/>
                <a:ext cx="1117614" cy="40011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s-ES_tradnl" sz="2000" dirty="0"/>
                  <a:t>t</a:t>
                </a:r>
                <a:r>
                  <a:rPr lang="es-ES_tradnl" sz="2000" baseline="-25000" dirty="0"/>
                  <a:t>1</a:t>
                </a:r>
                <a:r>
                  <a:rPr lang="es-ES_tradnl" sz="2000" dirty="0"/>
                  <a:t>-t</a:t>
                </a:r>
                <a:r>
                  <a:rPr lang="es-ES_tradnl" sz="2000" baseline="-25000" dirty="0"/>
                  <a:t>0</a:t>
                </a:r>
                <a:r>
                  <a:rPr lang="es-ES_tradnl" sz="2000" dirty="0"/>
                  <a:t> = </a:t>
                </a:r>
                <a:r>
                  <a:rPr lang="es-ES_tradnl" sz="2000" dirty="0" err="1">
                    <a:latin typeface="Symbol" pitchFamily="18" charset="2"/>
                  </a:rPr>
                  <a:t>D</a:t>
                </a:r>
                <a:r>
                  <a:rPr lang="es-ES_tradnl" sz="2000" dirty="0" err="1"/>
                  <a:t>t</a:t>
                </a:r>
                <a:endParaRPr lang="es-ES" sz="2000" dirty="0"/>
              </a:p>
            </p:txBody>
          </p:sp>
        </p:grpSp>
        <p:sp>
          <p:nvSpPr>
            <p:cNvPr id="4" name="Arco 3"/>
            <p:cNvSpPr/>
            <p:nvPr/>
          </p:nvSpPr>
          <p:spPr>
            <a:xfrm>
              <a:off x="3182939" y="3753979"/>
              <a:ext cx="914400" cy="9144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" name="CuadroTexto 4"/>
            <p:cNvSpPr txBox="1"/>
            <p:nvPr/>
          </p:nvSpPr>
          <p:spPr>
            <a:xfrm>
              <a:off x="3429788" y="3795810"/>
              <a:ext cx="40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dirty="0" smtClean="0"/>
                <a:t>α</a:t>
              </a:r>
              <a:endParaRPr lang="es-AR" dirty="0"/>
            </a:p>
          </p:txBody>
        </p:sp>
        <p:sp>
          <p:nvSpPr>
            <p:cNvPr id="6" name="CuadroTexto 5"/>
            <p:cNvSpPr txBox="1"/>
            <p:nvPr/>
          </p:nvSpPr>
          <p:spPr>
            <a:xfrm rot="20133047">
              <a:off x="3950496" y="3107809"/>
              <a:ext cx="69373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AR" dirty="0" smtClean="0"/>
                <a:t>m</a:t>
              </a:r>
              <a:endParaRPr lang="es-AR" dirty="0"/>
            </a:p>
          </p:txBody>
        </p:sp>
      </p:grpSp>
    </p:spTree>
    <p:extLst>
      <p:ext uri="{BB962C8B-B14F-4D97-AF65-F5344CB8AC3E}">
        <p14:creationId xmlns:p14="http://schemas.microsoft.com/office/powerpoint/2010/main" val="3811993791"/>
      </p:ext>
    </p:extLst>
  </p:cSld>
  <p:clrMapOvr>
    <a:masterClrMapping/>
  </p:clrMapOvr>
  <p:transition advTm="15807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24744"/>
          </a:xfrm>
          <a:solidFill>
            <a:srgbClr val="00660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s-ES_tradn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MOVIMIENTO RECTILÍNEO UNIFORMEMENTE VARIADO   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M.R.U.V</a:t>
            </a:r>
            <a:b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s-ES_tradnl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ECUACIONES</a:t>
            </a:r>
            <a:r>
              <a:rPr lang="es-ES_tradnl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</a:t>
            </a:r>
            <a:endParaRPr lang="es-E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482" name="Rectangle 7"/>
          <p:cNvGraphicFramePr>
            <a:graphicFrameLocks noGrp="1"/>
          </p:cNvGraphicFramePr>
          <p:nvPr>
            <p:ph sz="half" idx="1"/>
          </p:nvPr>
        </p:nvGraphicFramePr>
        <p:xfrm>
          <a:off x="4000500" y="3744913"/>
          <a:ext cx="0" cy="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cuación" r:id="rId4" imgW="0" imgH="0" progId="Equation.3">
                  <p:embed/>
                </p:oleObj>
              </mc:Choice>
              <mc:Fallback>
                <p:oleObj name="Ecuación" r:id="rId4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3744913"/>
                        <a:ext cx="0" cy="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2796908" y="1560060"/>
            <a:ext cx="6408738" cy="4144963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_tradnl" sz="2000" b="1" dirty="0" err="1">
                <a:solidFill>
                  <a:srgbClr val="333333"/>
                </a:solidFill>
              </a:rPr>
              <a:t>v</a:t>
            </a:r>
            <a:r>
              <a:rPr lang="es-ES_tradnl" sz="2000" b="1" baseline="-25000" dirty="0" err="1">
                <a:solidFill>
                  <a:srgbClr val="333333"/>
                </a:solidFill>
              </a:rPr>
              <a:t>f</a:t>
            </a:r>
            <a:r>
              <a:rPr lang="es-ES_tradnl" sz="2000" b="1" baseline="-25000" dirty="0">
                <a:solidFill>
                  <a:srgbClr val="333333"/>
                </a:solidFill>
              </a:rPr>
              <a:t>  </a:t>
            </a:r>
            <a:r>
              <a:rPr lang="es-ES_tradnl" sz="2000" b="1" dirty="0">
                <a:solidFill>
                  <a:srgbClr val="333333"/>
                </a:solidFill>
              </a:rPr>
              <a:t>=  v</a:t>
            </a:r>
            <a:r>
              <a:rPr lang="es-ES_tradnl" sz="2000" b="1" baseline="-25000" dirty="0">
                <a:solidFill>
                  <a:srgbClr val="333333"/>
                </a:solidFill>
              </a:rPr>
              <a:t>i</a:t>
            </a:r>
            <a:r>
              <a:rPr lang="es-ES_tradnl" sz="2000" b="1" dirty="0">
                <a:solidFill>
                  <a:srgbClr val="333333"/>
                </a:solidFill>
              </a:rPr>
              <a:t> + a. </a:t>
            </a:r>
            <a:r>
              <a:rPr lang="es-ES_tradnl" sz="2000" b="1" dirty="0" err="1">
                <a:solidFill>
                  <a:srgbClr val="333333"/>
                </a:solidFill>
                <a:latin typeface="Symbol" pitchFamily="18" charset="2"/>
              </a:rPr>
              <a:t>D</a:t>
            </a:r>
            <a:r>
              <a:rPr lang="es-ES_tradnl" sz="2000" b="1" dirty="0" err="1">
                <a:solidFill>
                  <a:srgbClr val="333333"/>
                </a:solidFill>
              </a:rPr>
              <a:t>t</a:t>
            </a:r>
            <a:endParaRPr lang="es-ES_tradnl" sz="2000" b="1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sz="2000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sz="2000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sz="20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es-ES_tradnl" sz="2000" b="1" dirty="0" err="1">
                <a:solidFill>
                  <a:srgbClr val="333333"/>
                </a:solidFill>
              </a:rPr>
              <a:t>v</a:t>
            </a:r>
            <a:r>
              <a:rPr lang="es-ES_tradnl" sz="2000" b="1" baseline="-25000" dirty="0" err="1">
                <a:solidFill>
                  <a:srgbClr val="333333"/>
                </a:solidFill>
              </a:rPr>
              <a:t>f</a:t>
            </a:r>
            <a:r>
              <a:rPr lang="es-ES_tradnl" sz="2000" b="1" baseline="-25000" dirty="0">
                <a:solidFill>
                  <a:srgbClr val="333333"/>
                </a:solidFill>
              </a:rPr>
              <a:t> </a:t>
            </a:r>
            <a:r>
              <a:rPr lang="es-ES_tradnl" sz="2000" b="1" dirty="0">
                <a:solidFill>
                  <a:srgbClr val="333333"/>
                </a:solidFill>
              </a:rPr>
              <a:t>- v</a:t>
            </a:r>
            <a:r>
              <a:rPr lang="es-ES_tradnl" sz="2000" b="1" baseline="-25000" dirty="0">
                <a:solidFill>
                  <a:srgbClr val="333333"/>
                </a:solidFill>
              </a:rPr>
              <a:t>i</a:t>
            </a:r>
            <a:r>
              <a:rPr lang="es-ES_tradnl" sz="2000" b="1" dirty="0">
                <a:solidFill>
                  <a:srgbClr val="333333"/>
                </a:solidFill>
              </a:rPr>
              <a:t>= a. </a:t>
            </a:r>
            <a:r>
              <a:rPr lang="es-ES_tradnl" sz="2000" b="1" dirty="0" err="1">
                <a:solidFill>
                  <a:srgbClr val="333333"/>
                </a:solidFill>
                <a:latin typeface="Symbol" pitchFamily="18" charset="2"/>
              </a:rPr>
              <a:t>D</a:t>
            </a:r>
            <a:r>
              <a:rPr lang="es-ES_tradnl" sz="2000" b="1" dirty="0" err="1">
                <a:solidFill>
                  <a:srgbClr val="333333"/>
                </a:solidFill>
              </a:rPr>
              <a:t>t</a:t>
            </a:r>
            <a:endParaRPr lang="es-ES_tradnl" sz="2000" b="1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es-ES_tradnl" sz="2000" b="1" u="sng" dirty="0" err="1">
                <a:solidFill>
                  <a:srgbClr val="333333"/>
                </a:solidFill>
              </a:rPr>
              <a:t>v</a:t>
            </a:r>
            <a:r>
              <a:rPr lang="es-ES_tradnl" sz="2000" b="1" baseline="-25000" dirty="0" err="1">
                <a:solidFill>
                  <a:srgbClr val="333333"/>
                </a:solidFill>
              </a:rPr>
              <a:t>f</a:t>
            </a:r>
            <a:r>
              <a:rPr lang="es-ES_tradnl" sz="2000" b="1" u="sng" dirty="0">
                <a:solidFill>
                  <a:srgbClr val="333333"/>
                </a:solidFill>
              </a:rPr>
              <a:t> - v</a:t>
            </a:r>
            <a:r>
              <a:rPr lang="es-ES_tradnl" sz="2000" b="1" baseline="-25000" dirty="0">
                <a:solidFill>
                  <a:srgbClr val="333333"/>
                </a:solidFill>
              </a:rPr>
              <a:t>i</a:t>
            </a:r>
            <a:r>
              <a:rPr lang="es-ES_tradnl" sz="2000" b="1" u="sng" dirty="0">
                <a:solidFill>
                  <a:srgbClr val="333333"/>
                </a:solidFill>
              </a:rPr>
              <a:t> </a:t>
            </a:r>
            <a:r>
              <a:rPr lang="es-ES_tradnl" sz="2000" b="1" dirty="0">
                <a:solidFill>
                  <a:srgbClr val="333333"/>
                </a:solidFill>
              </a:rPr>
              <a:t> =  </a:t>
            </a:r>
            <a:r>
              <a:rPr lang="es-ES_tradnl" sz="2000" b="1" dirty="0" err="1">
                <a:solidFill>
                  <a:srgbClr val="333333"/>
                </a:solidFill>
                <a:latin typeface="Symbol" pitchFamily="18" charset="2"/>
              </a:rPr>
              <a:t>D</a:t>
            </a:r>
            <a:r>
              <a:rPr lang="es-ES_tradnl" sz="2000" b="1" dirty="0" err="1">
                <a:solidFill>
                  <a:srgbClr val="333333"/>
                </a:solidFill>
              </a:rPr>
              <a:t>t</a:t>
            </a:r>
            <a:endParaRPr lang="es-ES_tradnl" sz="2000" b="1" baseline="-250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es-ES_tradnl" sz="2000" dirty="0">
                <a:solidFill>
                  <a:srgbClr val="333333"/>
                </a:solidFill>
              </a:rPr>
              <a:t>    </a:t>
            </a:r>
            <a:r>
              <a:rPr lang="es-ES_tradnl" sz="2000" b="1" dirty="0">
                <a:solidFill>
                  <a:srgbClr val="333333"/>
                </a:solidFill>
              </a:rPr>
              <a:t>a</a:t>
            </a:r>
          </a:p>
          <a:p>
            <a:pPr>
              <a:defRPr/>
            </a:pPr>
            <a:endParaRPr lang="es-ES_tradnl" sz="2000" dirty="0">
              <a:solidFill>
                <a:srgbClr val="333333"/>
              </a:solidFill>
            </a:endParaRPr>
          </a:p>
          <a:p>
            <a:pPr>
              <a:defRPr/>
            </a:pPr>
            <a:endParaRPr lang="es-ES_tradnl" sz="2000" dirty="0">
              <a:solidFill>
                <a:srgbClr val="333333"/>
              </a:solidFill>
            </a:endParaRPr>
          </a:p>
          <a:p>
            <a:pPr>
              <a:defRPr/>
            </a:pPr>
            <a:r>
              <a:rPr lang="es-ES_tradnl" sz="2000" b="1" dirty="0">
                <a:solidFill>
                  <a:srgbClr val="333333"/>
                </a:solidFill>
              </a:rPr>
              <a:t>v</a:t>
            </a:r>
            <a:r>
              <a:rPr lang="es-ES_tradnl" sz="2000" b="1" baseline="-25000" dirty="0">
                <a:solidFill>
                  <a:srgbClr val="333333"/>
                </a:solidFill>
              </a:rPr>
              <a:t>i</a:t>
            </a:r>
            <a:r>
              <a:rPr lang="es-ES_tradnl" sz="2000" b="1" dirty="0">
                <a:solidFill>
                  <a:srgbClr val="333333"/>
                </a:solidFill>
              </a:rPr>
              <a:t> = </a:t>
            </a:r>
            <a:r>
              <a:rPr lang="es-ES_tradnl" sz="2000" b="1" dirty="0" err="1">
                <a:solidFill>
                  <a:srgbClr val="333333"/>
                </a:solidFill>
              </a:rPr>
              <a:t>v</a:t>
            </a:r>
            <a:r>
              <a:rPr lang="es-ES_tradnl" sz="2000" b="1" baseline="-25000" dirty="0" err="1">
                <a:solidFill>
                  <a:srgbClr val="333333"/>
                </a:solidFill>
              </a:rPr>
              <a:t>f</a:t>
            </a:r>
            <a:r>
              <a:rPr lang="es-ES_tradnl" sz="2000" b="1" dirty="0">
                <a:solidFill>
                  <a:srgbClr val="333333"/>
                </a:solidFill>
              </a:rPr>
              <a:t> – </a:t>
            </a:r>
            <a:r>
              <a:rPr lang="es-ES_tradnl" sz="2000" b="1" dirty="0" err="1">
                <a:solidFill>
                  <a:srgbClr val="333333"/>
                </a:solidFill>
              </a:rPr>
              <a:t>a.</a:t>
            </a:r>
            <a:r>
              <a:rPr lang="es-ES_tradnl" sz="2000" b="1" dirty="0" err="1">
                <a:solidFill>
                  <a:srgbClr val="333333"/>
                </a:solidFill>
                <a:latin typeface="Symbol" pitchFamily="18" charset="2"/>
              </a:rPr>
              <a:t>D</a:t>
            </a:r>
            <a:r>
              <a:rPr lang="es-ES_tradnl" sz="2000" b="1" dirty="0" err="1">
                <a:solidFill>
                  <a:srgbClr val="333333"/>
                </a:solidFill>
              </a:rPr>
              <a:t>t</a:t>
            </a:r>
            <a:endParaRPr lang="es-ES" sz="2000" b="1" dirty="0">
              <a:solidFill>
                <a:srgbClr val="333333"/>
              </a:solidFill>
            </a:endParaRPr>
          </a:p>
        </p:txBody>
      </p:sp>
      <p:sp>
        <p:nvSpPr>
          <p:cNvPr id="20485" name="Text Box 11"/>
          <p:cNvSpPr txBox="1">
            <a:spLocks noChangeArrowheads="1"/>
          </p:cNvSpPr>
          <p:nvPr/>
        </p:nvSpPr>
        <p:spPr bwMode="auto">
          <a:xfrm>
            <a:off x="5834063" y="1625602"/>
            <a:ext cx="197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/>
              <a:t>Velocidad final</a:t>
            </a:r>
            <a:endParaRPr lang="es-ES" sz="2000" b="1"/>
          </a:p>
        </p:txBody>
      </p: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5810252" y="3861049"/>
            <a:ext cx="2595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/>
              <a:t>Variación de tiempo</a:t>
            </a:r>
            <a:endParaRPr lang="es-ES" sz="2000" b="1" dirty="0"/>
          </a:p>
        </p:txBody>
      </p:sp>
      <p:sp>
        <p:nvSpPr>
          <p:cNvPr id="20487" name="Text Box 13"/>
          <p:cNvSpPr txBox="1">
            <a:spLocks noChangeArrowheads="1"/>
          </p:cNvSpPr>
          <p:nvPr/>
        </p:nvSpPr>
        <p:spPr bwMode="auto">
          <a:xfrm>
            <a:off x="5915819" y="4941169"/>
            <a:ext cx="2171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/>
              <a:t>Velocidad inicial</a:t>
            </a:r>
            <a:endParaRPr lang="es-ES" sz="2000" b="1" dirty="0"/>
          </a:p>
        </p:txBody>
      </p:sp>
      <p:sp>
        <p:nvSpPr>
          <p:cNvPr id="20488" name="Text Box 17"/>
          <p:cNvSpPr txBox="1">
            <a:spLocks noChangeArrowheads="1"/>
          </p:cNvSpPr>
          <p:nvPr/>
        </p:nvSpPr>
        <p:spPr bwMode="auto">
          <a:xfrm>
            <a:off x="5810252" y="2744789"/>
            <a:ext cx="3024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s-ES_tradnl" sz="2000" b="1" dirty="0"/>
              <a:t>Variación de velocidad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3306715613"/>
      </p:ext>
    </p:extLst>
  </p:cSld>
  <p:clrMapOvr>
    <a:masterClrMapping/>
  </p:clrMapOvr>
  <p:transition advTm="11283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343</Words>
  <Application>Microsoft Office PowerPoint</Application>
  <PresentationFormat>Panorámica</PresentationFormat>
  <Paragraphs>97</Paragraphs>
  <Slides>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Arial</vt:lpstr>
      <vt:lpstr>Calibri</vt:lpstr>
      <vt:lpstr>Garamond</vt:lpstr>
      <vt:lpstr>Symbol</vt:lpstr>
      <vt:lpstr>Wingdings 3</vt:lpstr>
      <vt:lpstr>Orgánico</vt:lpstr>
      <vt:lpstr>Ecuación</vt:lpstr>
      <vt:lpstr>Presentación de PowerPoint</vt:lpstr>
      <vt:lpstr>    CARACTERÍSTICAS 1- LA TRAYECTORIA ES  RECTILÍNEA 2-SE   RECORREN   DISTANCIAS    IGUALES    EN   TIEMPOS    IGUALES 3-LA VELOCIDAD ES CONSTANTE  </vt:lpstr>
      <vt:lpstr>GRÁFICO v(t) Velocidad en función del tiempo</vt:lpstr>
      <vt:lpstr>DISTANCIA RECORRIDA</vt:lpstr>
      <vt:lpstr>MOVIMIENTO RECTILÍNEO UNIFORMEMENTE VARIADO                       M.R.U.V.</vt:lpstr>
      <vt:lpstr>MOVIMIENTO RECTILÍNEO UNIFORMEMENTE VARIADO                       M.R.U.V.</vt:lpstr>
      <vt:lpstr>MOVIMIENTO RECTILÍNEO UNIFORMEMENTE VARIADO   M.R.U.V      ECUACIONES                  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Moll</dc:creator>
  <cp:lastModifiedBy>Gustavo Moll</cp:lastModifiedBy>
  <cp:revision>5</cp:revision>
  <dcterms:created xsi:type="dcterms:W3CDTF">2019-07-19T18:17:47Z</dcterms:created>
  <dcterms:modified xsi:type="dcterms:W3CDTF">2020-01-21T15:13:53Z</dcterms:modified>
</cp:coreProperties>
</file>