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8" r:id="rId3"/>
    <p:sldId id="257" r:id="rId4"/>
    <p:sldId id="267" r:id="rId5"/>
    <p:sldId id="258" r:id="rId6"/>
    <p:sldId id="259" r:id="rId7"/>
    <p:sldId id="260" r:id="rId8"/>
    <p:sldId id="261" r:id="rId9"/>
    <p:sldId id="262" r:id="rId10"/>
    <p:sldId id="266" r:id="rId11"/>
    <p:sldId id="269" r:id="rId12"/>
    <p:sldId id="263" r:id="rId13"/>
    <p:sldId id="265" r:id="rId14"/>
    <p:sldId id="270" r:id="rId15"/>
    <p:sldId id="271" r:id="rId1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EF6F4CF1-128A-40F3-9CDF-FBCFA01559AC}" type="datetimeFigureOut">
              <a:rPr lang="es-AR" smtClean="0"/>
              <a:t>21/1/2021</a:t>
            </a:fld>
            <a:endParaRPr lang="es-AR"/>
          </a:p>
        </p:txBody>
      </p:sp>
      <p:sp>
        <p:nvSpPr>
          <p:cNvPr id="5" name="Footer Placeholder 4"/>
          <p:cNvSpPr>
            <a:spLocks noGrp="1"/>
          </p:cNvSpPr>
          <p:nvPr>
            <p:ph type="ftr" sz="quarter" idx="11"/>
          </p:nvPr>
        </p:nvSpPr>
        <p:spPr>
          <a:xfrm>
            <a:off x="914400" y="4323846"/>
            <a:ext cx="4880610" cy="365125"/>
          </a:xfrm>
        </p:spPr>
        <p:txBody>
          <a:bodyPr/>
          <a:lstStyle/>
          <a:p>
            <a:endParaRPr lang="es-AR"/>
          </a:p>
        </p:txBody>
      </p:sp>
      <p:sp>
        <p:nvSpPr>
          <p:cNvPr id="6" name="Slide Number Placeholder 5"/>
          <p:cNvSpPr>
            <a:spLocks noGrp="1"/>
          </p:cNvSpPr>
          <p:nvPr>
            <p:ph type="sldNum" sz="quarter" idx="12"/>
          </p:nvPr>
        </p:nvSpPr>
        <p:spPr>
          <a:xfrm>
            <a:off x="6057900" y="1430867"/>
            <a:ext cx="2171700" cy="365125"/>
          </a:xfrm>
        </p:spPr>
        <p:txBody>
          <a:bodyPr/>
          <a:lstStyle/>
          <a:p>
            <a:fld id="{C82D622C-5D51-4845-8AEF-AE7D4B104006}" type="slidenum">
              <a:rPr lang="es-AR" smtClean="0"/>
              <a:t>‹Nº›</a:t>
            </a:fld>
            <a:endParaRPr lang="es-AR"/>
          </a:p>
        </p:txBody>
      </p:sp>
    </p:spTree>
    <p:extLst>
      <p:ext uri="{BB962C8B-B14F-4D97-AF65-F5344CB8AC3E}">
        <p14:creationId xmlns:p14="http://schemas.microsoft.com/office/powerpoint/2010/main" val="351475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F6F4CF1-128A-40F3-9CDF-FBCFA01559AC}" type="datetimeFigureOut">
              <a:rPr lang="es-AR" smtClean="0"/>
              <a:t>21/1/2021</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82D622C-5D51-4845-8AEF-AE7D4B104006}" type="slidenum">
              <a:rPr lang="es-AR" smtClean="0"/>
              <a:t>‹Nº›</a:t>
            </a:fld>
            <a:endParaRPr lang="es-AR"/>
          </a:p>
        </p:txBody>
      </p:sp>
    </p:spTree>
    <p:extLst>
      <p:ext uri="{BB962C8B-B14F-4D97-AF65-F5344CB8AC3E}">
        <p14:creationId xmlns:p14="http://schemas.microsoft.com/office/powerpoint/2010/main" val="24239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EF6F4CF1-128A-40F3-9CDF-FBCFA01559AC}" type="datetimeFigureOut">
              <a:rPr lang="es-AR" smtClean="0"/>
              <a:t>21/1/2021</a:t>
            </a:fld>
            <a:endParaRPr lang="es-AR"/>
          </a:p>
        </p:txBody>
      </p:sp>
      <p:sp>
        <p:nvSpPr>
          <p:cNvPr id="6" name="Footer Placeholder 5"/>
          <p:cNvSpPr>
            <a:spLocks noGrp="1"/>
          </p:cNvSpPr>
          <p:nvPr>
            <p:ph type="ftr" sz="quarter" idx="11"/>
          </p:nvPr>
        </p:nvSpPr>
        <p:spPr>
          <a:xfrm>
            <a:off x="594360" y="381001"/>
            <a:ext cx="4830656" cy="365125"/>
          </a:xfrm>
        </p:spPr>
        <p:txBody>
          <a:bodyPr/>
          <a:lstStyle/>
          <a:p>
            <a:endParaRPr lang="es-AR"/>
          </a:p>
        </p:txBody>
      </p:sp>
      <p:sp>
        <p:nvSpPr>
          <p:cNvPr id="7" name="Slide Number Placeholder 6"/>
          <p:cNvSpPr>
            <a:spLocks noGrp="1"/>
          </p:cNvSpPr>
          <p:nvPr>
            <p:ph type="sldNum" sz="quarter" idx="12"/>
          </p:nvPr>
        </p:nvSpPr>
        <p:spPr>
          <a:xfrm>
            <a:off x="7882466" y="381001"/>
            <a:ext cx="667174" cy="365125"/>
          </a:xfrm>
        </p:spPr>
        <p:txBody>
          <a:bodyPr/>
          <a:lstStyle/>
          <a:p>
            <a:fld id="{C82D622C-5D51-4845-8AEF-AE7D4B104006}" type="slidenum">
              <a:rPr lang="es-AR" smtClean="0"/>
              <a:t>‹Nº›</a:t>
            </a:fld>
            <a:endParaRPr lang="es-AR"/>
          </a:p>
        </p:txBody>
      </p:sp>
    </p:spTree>
    <p:extLst>
      <p:ext uri="{BB962C8B-B14F-4D97-AF65-F5344CB8AC3E}">
        <p14:creationId xmlns:p14="http://schemas.microsoft.com/office/powerpoint/2010/main" val="1996304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EF6F4CF1-128A-40F3-9CDF-FBCFA01559AC}" type="datetimeFigureOut">
              <a:rPr lang="es-AR" smtClean="0"/>
              <a:t>21/1/2021</a:t>
            </a:fld>
            <a:endParaRPr lang="es-AR"/>
          </a:p>
        </p:txBody>
      </p:sp>
      <p:sp>
        <p:nvSpPr>
          <p:cNvPr id="6" name="Footer Placeholder 5"/>
          <p:cNvSpPr>
            <a:spLocks noGrp="1"/>
          </p:cNvSpPr>
          <p:nvPr>
            <p:ph type="ftr" sz="quarter" idx="11"/>
          </p:nvPr>
        </p:nvSpPr>
        <p:spPr>
          <a:xfrm>
            <a:off x="594360" y="379438"/>
            <a:ext cx="4830656" cy="365125"/>
          </a:xfrm>
        </p:spPr>
        <p:txBody>
          <a:bodyPr/>
          <a:lstStyle/>
          <a:p>
            <a:endParaRPr lang="es-AR"/>
          </a:p>
        </p:txBody>
      </p:sp>
      <p:sp>
        <p:nvSpPr>
          <p:cNvPr id="7" name="Slide Number Placeholder 6"/>
          <p:cNvSpPr>
            <a:spLocks noGrp="1"/>
          </p:cNvSpPr>
          <p:nvPr>
            <p:ph type="sldNum" sz="quarter" idx="12"/>
          </p:nvPr>
        </p:nvSpPr>
        <p:spPr>
          <a:xfrm>
            <a:off x="7882466" y="381001"/>
            <a:ext cx="667174" cy="365125"/>
          </a:xfrm>
        </p:spPr>
        <p:txBody>
          <a:bodyPr/>
          <a:lstStyle/>
          <a:p>
            <a:fld id="{C82D622C-5D51-4845-8AEF-AE7D4B104006}" type="slidenum">
              <a:rPr lang="es-AR" smtClean="0"/>
              <a:t>‹Nº›</a:t>
            </a:fld>
            <a:endParaRPr lang="es-A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0985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EF6F4CF1-128A-40F3-9CDF-FBCFA01559AC}" type="datetimeFigureOut">
              <a:rPr lang="es-AR" smtClean="0"/>
              <a:t>21/1/2021</a:t>
            </a:fld>
            <a:endParaRPr lang="es-AR"/>
          </a:p>
        </p:txBody>
      </p:sp>
      <p:sp>
        <p:nvSpPr>
          <p:cNvPr id="6" name="Footer Placeholder 5"/>
          <p:cNvSpPr>
            <a:spLocks noGrp="1"/>
          </p:cNvSpPr>
          <p:nvPr>
            <p:ph type="ftr" sz="quarter" idx="11"/>
          </p:nvPr>
        </p:nvSpPr>
        <p:spPr>
          <a:xfrm>
            <a:off x="594360" y="378884"/>
            <a:ext cx="4830656" cy="365125"/>
          </a:xfrm>
        </p:spPr>
        <p:txBody>
          <a:bodyPr/>
          <a:lstStyle/>
          <a:p>
            <a:endParaRPr lang="es-AR"/>
          </a:p>
        </p:txBody>
      </p:sp>
      <p:sp>
        <p:nvSpPr>
          <p:cNvPr id="7" name="Slide Number Placeholder 6"/>
          <p:cNvSpPr>
            <a:spLocks noGrp="1"/>
          </p:cNvSpPr>
          <p:nvPr>
            <p:ph type="sldNum" sz="quarter" idx="12"/>
          </p:nvPr>
        </p:nvSpPr>
        <p:spPr>
          <a:xfrm>
            <a:off x="7882466" y="381001"/>
            <a:ext cx="667174" cy="365125"/>
          </a:xfrm>
        </p:spPr>
        <p:txBody>
          <a:bodyPr/>
          <a:lstStyle/>
          <a:p>
            <a:fld id="{C82D622C-5D51-4845-8AEF-AE7D4B104006}" type="slidenum">
              <a:rPr lang="es-AR" smtClean="0"/>
              <a:t>‹Nº›</a:t>
            </a:fld>
            <a:endParaRPr lang="es-AR"/>
          </a:p>
        </p:txBody>
      </p:sp>
    </p:spTree>
    <p:extLst>
      <p:ext uri="{BB962C8B-B14F-4D97-AF65-F5344CB8AC3E}">
        <p14:creationId xmlns:p14="http://schemas.microsoft.com/office/powerpoint/2010/main" val="225881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EF6F4CF1-128A-40F3-9CDF-FBCFA01559AC}" type="datetimeFigureOut">
              <a:rPr lang="es-AR" smtClean="0"/>
              <a:t>21/1/2021</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82D622C-5D51-4845-8AEF-AE7D4B104006}" type="slidenum">
              <a:rPr lang="es-AR" smtClean="0"/>
              <a:t>‹Nº›</a:t>
            </a:fld>
            <a:endParaRPr lang="es-AR"/>
          </a:p>
        </p:txBody>
      </p:sp>
    </p:spTree>
    <p:extLst>
      <p:ext uri="{BB962C8B-B14F-4D97-AF65-F5344CB8AC3E}">
        <p14:creationId xmlns:p14="http://schemas.microsoft.com/office/powerpoint/2010/main" val="1903182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EF6F4CF1-128A-40F3-9CDF-FBCFA01559AC}" type="datetimeFigureOut">
              <a:rPr lang="es-AR" smtClean="0"/>
              <a:t>21/1/2021</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82D622C-5D51-4845-8AEF-AE7D4B104006}" type="slidenum">
              <a:rPr lang="es-AR" smtClean="0"/>
              <a:t>‹Nº›</a:t>
            </a:fld>
            <a:endParaRPr lang="es-AR"/>
          </a:p>
        </p:txBody>
      </p:sp>
    </p:spTree>
    <p:extLst>
      <p:ext uri="{BB962C8B-B14F-4D97-AF65-F5344CB8AC3E}">
        <p14:creationId xmlns:p14="http://schemas.microsoft.com/office/powerpoint/2010/main" val="2335478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F6F4CF1-128A-40F3-9CDF-FBCFA01559AC}" type="datetimeFigureOut">
              <a:rPr lang="es-AR" smtClean="0"/>
              <a:t>21/1/2021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82D622C-5D51-4845-8AEF-AE7D4B104006}" type="slidenum">
              <a:rPr lang="es-AR" smtClean="0"/>
              <a:t>‹Nº›</a:t>
            </a:fld>
            <a:endParaRPr lang="es-AR"/>
          </a:p>
        </p:txBody>
      </p:sp>
    </p:spTree>
    <p:extLst>
      <p:ext uri="{BB962C8B-B14F-4D97-AF65-F5344CB8AC3E}">
        <p14:creationId xmlns:p14="http://schemas.microsoft.com/office/powerpoint/2010/main" val="145854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EF6F4CF1-128A-40F3-9CDF-FBCFA01559AC}" type="datetimeFigureOut">
              <a:rPr lang="es-AR" smtClean="0"/>
              <a:t>21/1/2021</a:t>
            </a:fld>
            <a:endParaRPr lang="es-AR"/>
          </a:p>
        </p:txBody>
      </p:sp>
      <p:sp>
        <p:nvSpPr>
          <p:cNvPr id="5" name="Footer Placeholder 4"/>
          <p:cNvSpPr>
            <a:spLocks noGrp="1"/>
          </p:cNvSpPr>
          <p:nvPr>
            <p:ph type="ftr" sz="quarter" idx="11"/>
          </p:nvPr>
        </p:nvSpPr>
        <p:spPr>
          <a:xfrm>
            <a:off x="594360" y="381001"/>
            <a:ext cx="4830656" cy="365125"/>
          </a:xfrm>
        </p:spPr>
        <p:txBody>
          <a:bodyPr/>
          <a:lstStyle/>
          <a:p>
            <a:endParaRPr lang="es-AR"/>
          </a:p>
        </p:txBody>
      </p:sp>
      <p:sp>
        <p:nvSpPr>
          <p:cNvPr id="6" name="Slide Number Placeholder 5"/>
          <p:cNvSpPr>
            <a:spLocks noGrp="1"/>
          </p:cNvSpPr>
          <p:nvPr>
            <p:ph type="sldNum" sz="quarter" idx="12"/>
          </p:nvPr>
        </p:nvSpPr>
        <p:spPr>
          <a:xfrm>
            <a:off x="7882466" y="381001"/>
            <a:ext cx="667174" cy="365125"/>
          </a:xfrm>
        </p:spPr>
        <p:txBody>
          <a:bodyPr/>
          <a:lstStyle/>
          <a:p>
            <a:fld id="{C82D622C-5D51-4845-8AEF-AE7D4B104006}" type="slidenum">
              <a:rPr lang="es-AR" smtClean="0"/>
              <a:t>‹Nº›</a:t>
            </a:fld>
            <a:endParaRPr lang="es-AR"/>
          </a:p>
        </p:txBody>
      </p:sp>
    </p:spTree>
    <p:extLst>
      <p:ext uri="{BB962C8B-B14F-4D97-AF65-F5344CB8AC3E}">
        <p14:creationId xmlns:p14="http://schemas.microsoft.com/office/powerpoint/2010/main" val="73623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F6F4CF1-128A-40F3-9CDF-FBCFA01559AC}" type="datetimeFigureOut">
              <a:rPr lang="es-AR" smtClean="0"/>
              <a:t>21/1/2021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82D622C-5D51-4845-8AEF-AE7D4B104006}" type="slidenum">
              <a:rPr lang="es-AR" smtClean="0"/>
              <a:t>‹Nº›</a:t>
            </a:fld>
            <a:endParaRPr lang="es-AR"/>
          </a:p>
        </p:txBody>
      </p:sp>
    </p:spTree>
    <p:extLst>
      <p:ext uri="{BB962C8B-B14F-4D97-AF65-F5344CB8AC3E}">
        <p14:creationId xmlns:p14="http://schemas.microsoft.com/office/powerpoint/2010/main" val="393965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EF6F4CF1-128A-40F3-9CDF-FBCFA01559AC}" type="datetimeFigureOut">
              <a:rPr lang="es-AR" smtClean="0"/>
              <a:t>21/1/2021</a:t>
            </a:fld>
            <a:endParaRPr lang="es-AR"/>
          </a:p>
        </p:txBody>
      </p:sp>
      <p:sp>
        <p:nvSpPr>
          <p:cNvPr id="5" name="Footer Placeholder 4"/>
          <p:cNvSpPr>
            <a:spLocks noGrp="1"/>
          </p:cNvSpPr>
          <p:nvPr>
            <p:ph type="ftr" sz="quarter" idx="11"/>
          </p:nvPr>
        </p:nvSpPr>
        <p:spPr>
          <a:xfrm>
            <a:off x="594360" y="381001"/>
            <a:ext cx="4830656" cy="365125"/>
          </a:xfrm>
        </p:spPr>
        <p:txBody>
          <a:bodyPr/>
          <a:lstStyle/>
          <a:p>
            <a:endParaRPr lang="es-AR"/>
          </a:p>
        </p:txBody>
      </p:sp>
      <p:sp>
        <p:nvSpPr>
          <p:cNvPr id="6" name="Slide Number Placeholder 5"/>
          <p:cNvSpPr>
            <a:spLocks noGrp="1"/>
          </p:cNvSpPr>
          <p:nvPr>
            <p:ph type="sldNum" sz="quarter" idx="12"/>
          </p:nvPr>
        </p:nvSpPr>
        <p:spPr>
          <a:xfrm>
            <a:off x="7882466" y="381001"/>
            <a:ext cx="667173" cy="365125"/>
          </a:xfrm>
        </p:spPr>
        <p:txBody>
          <a:bodyPr/>
          <a:lstStyle/>
          <a:p>
            <a:fld id="{C82D622C-5D51-4845-8AEF-AE7D4B104006}" type="slidenum">
              <a:rPr lang="es-AR" smtClean="0"/>
              <a:t>‹Nº›</a:t>
            </a:fld>
            <a:endParaRPr lang="es-AR"/>
          </a:p>
        </p:txBody>
      </p:sp>
    </p:spTree>
    <p:extLst>
      <p:ext uri="{BB962C8B-B14F-4D97-AF65-F5344CB8AC3E}">
        <p14:creationId xmlns:p14="http://schemas.microsoft.com/office/powerpoint/2010/main" val="2816751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F6F4CF1-128A-40F3-9CDF-FBCFA01559AC}" type="datetimeFigureOut">
              <a:rPr lang="es-AR" smtClean="0"/>
              <a:t>21/1/2021</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82D622C-5D51-4845-8AEF-AE7D4B104006}" type="slidenum">
              <a:rPr lang="es-AR" smtClean="0"/>
              <a:t>‹Nº›</a:t>
            </a:fld>
            <a:endParaRPr lang="es-AR"/>
          </a:p>
        </p:txBody>
      </p:sp>
    </p:spTree>
    <p:extLst>
      <p:ext uri="{BB962C8B-B14F-4D97-AF65-F5344CB8AC3E}">
        <p14:creationId xmlns:p14="http://schemas.microsoft.com/office/powerpoint/2010/main" val="386247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94359" y="3132667"/>
            <a:ext cx="3910579" cy="31309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2098" y="3132667"/>
            <a:ext cx="3907541" cy="31309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F6F4CF1-128A-40F3-9CDF-FBCFA01559AC}" type="datetimeFigureOut">
              <a:rPr lang="es-AR" smtClean="0"/>
              <a:t>21/1/2021</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82D622C-5D51-4845-8AEF-AE7D4B104006}" type="slidenum">
              <a:rPr lang="es-AR" smtClean="0"/>
              <a:t>‹Nº›</a:t>
            </a:fld>
            <a:endParaRPr lang="es-AR"/>
          </a:p>
        </p:txBody>
      </p:sp>
    </p:spTree>
    <p:extLst>
      <p:ext uri="{BB962C8B-B14F-4D97-AF65-F5344CB8AC3E}">
        <p14:creationId xmlns:p14="http://schemas.microsoft.com/office/powerpoint/2010/main" val="164261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F6F4CF1-128A-40F3-9CDF-FBCFA01559AC}" type="datetimeFigureOut">
              <a:rPr lang="es-AR" smtClean="0"/>
              <a:t>21/1/2021</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82D622C-5D51-4845-8AEF-AE7D4B104006}" type="slidenum">
              <a:rPr lang="es-AR" smtClean="0"/>
              <a:t>‹Nº›</a:t>
            </a:fld>
            <a:endParaRPr lang="es-AR"/>
          </a:p>
        </p:txBody>
      </p:sp>
    </p:spTree>
    <p:extLst>
      <p:ext uri="{BB962C8B-B14F-4D97-AF65-F5344CB8AC3E}">
        <p14:creationId xmlns:p14="http://schemas.microsoft.com/office/powerpoint/2010/main" val="50685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F4CF1-128A-40F3-9CDF-FBCFA01559AC}" type="datetimeFigureOut">
              <a:rPr lang="es-AR" smtClean="0"/>
              <a:t>21/1/2021</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C82D622C-5D51-4845-8AEF-AE7D4B104006}" type="slidenum">
              <a:rPr lang="es-AR" smtClean="0"/>
              <a:t>‹Nº›</a:t>
            </a:fld>
            <a:endParaRPr lang="es-AR"/>
          </a:p>
        </p:txBody>
      </p:sp>
    </p:spTree>
    <p:extLst>
      <p:ext uri="{BB962C8B-B14F-4D97-AF65-F5344CB8AC3E}">
        <p14:creationId xmlns:p14="http://schemas.microsoft.com/office/powerpoint/2010/main" val="339651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F6F4CF1-128A-40F3-9CDF-FBCFA01559AC}" type="datetimeFigureOut">
              <a:rPr lang="es-AR" smtClean="0"/>
              <a:t>21/1/2021</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82D622C-5D51-4845-8AEF-AE7D4B104006}" type="slidenum">
              <a:rPr lang="es-AR" smtClean="0"/>
              <a:t>‹Nº›</a:t>
            </a:fld>
            <a:endParaRPr lang="es-AR"/>
          </a:p>
        </p:txBody>
      </p:sp>
    </p:spTree>
    <p:extLst>
      <p:ext uri="{BB962C8B-B14F-4D97-AF65-F5344CB8AC3E}">
        <p14:creationId xmlns:p14="http://schemas.microsoft.com/office/powerpoint/2010/main" val="222251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F6F4CF1-128A-40F3-9CDF-FBCFA01559AC}" type="datetimeFigureOut">
              <a:rPr lang="es-AR" smtClean="0"/>
              <a:t>21/1/2021</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82D622C-5D51-4845-8AEF-AE7D4B104006}" type="slidenum">
              <a:rPr lang="es-AR" smtClean="0"/>
              <a:t>‹Nº›</a:t>
            </a:fld>
            <a:endParaRPr lang="es-AR"/>
          </a:p>
        </p:txBody>
      </p:sp>
    </p:spTree>
    <p:extLst>
      <p:ext uri="{BB962C8B-B14F-4D97-AF65-F5344CB8AC3E}">
        <p14:creationId xmlns:p14="http://schemas.microsoft.com/office/powerpoint/2010/main" val="400242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F6F4CF1-128A-40F3-9CDF-FBCFA01559AC}" type="datetimeFigureOut">
              <a:rPr lang="es-AR" smtClean="0"/>
              <a:t>21/1/2021</a:t>
            </a:fld>
            <a:endParaRPr lang="es-A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D622C-5D51-4845-8AEF-AE7D4B104006}" type="slidenum">
              <a:rPr lang="es-AR" smtClean="0"/>
              <a:t>‹Nº›</a:t>
            </a:fld>
            <a:endParaRPr lang="es-AR"/>
          </a:p>
        </p:txBody>
      </p:sp>
    </p:spTree>
    <p:extLst>
      <p:ext uri="{BB962C8B-B14F-4D97-AF65-F5344CB8AC3E}">
        <p14:creationId xmlns:p14="http://schemas.microsoft.com/office/powerpoint/2010/main" val="252761923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00.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AR" dirty="0" smtClean="0"/>
              <a:t>Capitulo 3 Ejercicios Adicionales</a:t>
            </a:r>
            <a:endParaRPr lang="es-AR" dirty="0"/>
          </a:p>
        </p:txBody>
      </p:sp>
    </p:spTree>
    <p:extLst>
      <p:ext uri="{BB962C8B-B14F-4D97-AF65-F5344CB8AC3E}">
        <p14:creationId xmlns:p14="http://schemas.microsoft.com/office/powerpoint/2010/main" val="648002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AR" b="1" dirty="0" smtClean="0"/>
              <a:t>HIDRODINÁMICA</a:t>
            </a:r>
            <a:endParaRPr lang="es-AR" b="1" dirty="0"/>
          </a:p>
        </p:txBody>
      </p:sp>
    </p:spTree>
    <p:extLst>
      <p:ext uri="{BB962C8B-B14F-4D97-AF65-F5344CB8AC3E}">
        <p14:creationId xmlns:p14="http://schemas.microsoft.com/office/powerpoint/2010/main" val="1063616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a:spLocks noGrp="1"/>
          </p:cNvSpPr>
          <p:nvPr>
            <p:ph type="title"/>
          </p:nvPr>
        </p:nvSpPr>
        <p:spPr>
          <a:xfrm>
            <a:off x="0" y="1124744"/>
            <a:ext cx="9144000" cy="864096"/>
          </a:xfrm>
          <a:solidFill>
            <a:schemeClr val="accent2"/>
          </a:solidFill>
        </p:spPr>
        <p:txBody>
          <a:bodyPr>
            <a:normAutofit fontScale="90000"/>
          </a:bodyPr>
          <a:lstStyle/>
          <a:p>
            <a:pPr algn="ctr"/>
            <a:r>
              <a:rPr lang="es-AR" sz="2200" dirty="0" smtClean="0">
                <a:solidFill>
                  <a:schemeClr val="bg1"/>
                </a:solidFill>
              </a:rPr>
              <a:t/>
            </a:r>
            <a:br>
              <a:rPr lang="es-AR" sz="2200" dirty="0" smtClean="0">
                <a:solidFill>
                  <a:schemeClr val="bg1"/>
                </a:solidFill>
              </a:rPr>
            </a:br>
            <a:r>
              <a:rPr lang="es-AR" sz="2700" b="1" dirty="0" smtClean="0">
                <a:solidFill>
                  <a:schemeClr val="bg1"/>
                </a:solidFill>
              </a:rPr>
              <a:t>HIDRODINÁMICA- ECUACIÓN DE CONTINUIDAD</a:t>
            </a:r>
            <a:r>
              <a:rPr lang="es-AR" sz="2200" dirty="0">
                <a:solidFill>
                  <a:schemeClr val="bg1"/>
                </a:solidFill>
              </a:rPr>
              <a:t/>
            </a:r>
            <a:br>
              <a:rPr lang="es-AR" sz="2200" dirty="0">
                <a:solidFill>
                  <a:schemeClr val="bg1"/>
                </a:solidFill>
              </a:rPr>
            </a:br>
            <a:r>
              <a:rPr lang="es-ES" sz="2200" b="1" dirty="0">
                <a:solidFill>
                  <a:srgbClr val="7030A0"/>
                </a:solidFill>
              </a:rPr>
              <a:t>Q=Sección 1x Velocidad1= Sección  2 x Velocidad2</a:t>
            </a:r>
            <a:r>
              <a:rPr lang="es-AR" sz="2800" b="1" dirty="0">
                <a:solidFill>
                  <a:srgbClr val="7030A0"/>
                </a:solidFill>
              </a:rPr>
              <a:t/>
            </a:r>
            <a:br>
              <a:rPr lang="es-AR" sz="2800" b="1" dirty="0">
                <a:solidFill>
                  <a:srgbClr val="7030A0"/>
                </a:solidFill>
              </a:rPr>
            </a:br>
            <a:endParaRPr lang="es-AR" sz="2800" dirty="0">
              <a:solidFill>
                <a:schemeClr val="bg1"/>
              </a:solidFill>
            </a:endParaRPr>
          </a:p>
        </p:txBody>
      </p:sp>
      <p:sp>
        <p:nvSpPr>
          <p:cNvPr id="5" name="4 Marcador de contenido"/>
          <p:cNvSpPr>
            <a:spLocks noGrp="1"/>
          </p:cNvSpPr>
          <p:nvPr>
            <p:ph sz="half" idx="1"/>
          </p:nvPr>
        </p:nvSpPr>
        <p:spPr>
          <a:xfrm>
            <a:off x="107504" y="2194560"/>
            <a:ext cx="4464496" cy="4663440"/>
          </a:xfrm>
          <a:solidFill>
            <a:schemeClr val="accent4">
              <a:lumMod val="40000"/>
              <a:lumOff val="60000"/>
            </a:schemeClr>
          </a:solidFill>
        </p:spPr>
        <p:txBody>
          <a:bodyPr>
            <a:normAutofit fontScale="85000" lnSpcReduction="20000"/>
          </a:bodyPr>
          <a:lstStyle/>
          <a:p>
            <a:pPr algn="just"/>
            <a:r>
              <a:rPr lang="es-AR" sz="1800" b="1" dirty="0" smtClean="0"/>
              <a:t>En el caso de que por una cañería de diámetro variable, circule un fluido incompresible de densidad  homogénea se cumple que la cantidad de masa que entra (Q) es igual a la cantidad de masa que sale</a:t>
            </a:r>
            <a:r>
              <a:rPr lang="es-AR" b="1" dirty="0" smtClean="0"/>
              <a:t>:</a:t>
            </a:r>
          </a:p>
          <a:p>
            <a:endParaRPr lang="es-ES" dirty="0"/>
          </a:p>
          <a:p>
            <a:pPr marL="0" indent="0">
              <a:buNone/>
            </a:pPr>
            <a:endParaRPr lang="es-AR" dirty="0" smtClean="0"/>
          </a:p>
          <a:p>
            <a:r>
              <a:rPr lang="es-ES" sz="1400" b="1" dirty="0" smtClean="0">
                <a:solidFill>
                  <a:srgbClr val="7030A0"/>
                </a:solidFill>
              </a:rPr>
              <a:t>Q=Sección</a:t>
            </a:r>
            <a:r>
              <a:rPr lang="es-ES" sz="1400" b="1" baseline="-25000" dirty="0" smtClean="0">
                <a:solidFill>
                  <a:srgbClr val="7030A0"/>
                </a:solidFill>
              </a:rPr>
              <a:t>1</a:t>
            </a:r>
            <a:r>
              <a:rPr lang="es-ES" sz="1400" b="1" dirty="0" smtClean="0">
                <a:solidFill>
                  <a:srgbClr val="7030A0"/>
                </a:solidFill>
              </a:rPr>
              <a:t>x Velocidad</a:t>
            </a:r>
            <a:r>
              <a:rPr lang="es-ES" sz="1400" b="1" baseline="-25000" dirty="0" smtClean="0">
                <a:solidFill>
                  <a:srgbClr val="7030A0"/>
                </a:solidFill>
              </a:rPr>
              <a:t>1</a:t>
            </a:r>
            <a:r>
              <a:rPr lang="es-ES" sz="1400" b="1" dirty="0" smtClean="0">
                <a:solidFill>
                  <a:srgbClr val="7030A0"/>
                </a:solidFill>
              </a:rPr>
              <a:t>= Sección</a:t>
            </a:r>
            <a:r>
              <a:rPr lang="es-ES" sz="1400" b="1" baseline="-25000" dirty="0" smtClean="0">
                <a:solidFill>
                  <a:srgbClr val="7030A0"/>
                </a:solidFill>
              </a:rPr>
              <a:t>2</a:t>
            </a:r>
            <a:r>
              <a:rPr lang="es-ES" sz="1400" b="1" dirty="0" smtClean="0">
                <a:solidFill>
                  <a:srgbClr val="7030A0"/>
                </a:solidFill>
              </a:rPr>
              <a:t> x Velocidad</a:t>
            </a:r>
            <a:r>
              <a:rPr lang="es-ES" sz="1400" b="1" baseline="-25000" dirty="0" smtClean="0">
                <a:solidFill>
                  <a:srgbClr val="7030A0"/>
                </a:solidFill>
              </a:rPr>
              <a:t>2</a:t>
            </a:r>
            <a:endParaRPr lang="es-AR" sz="1400" b="1" baseline="-25000" dirty="0">
              <a:solidFill>
                <a:srgbClr val="7030A0"/>
              </a:solidFill>
            </a:endParaRPr>
          </a:p>
        </p:txBody>
      </p:sp>
      <mc:AlternateContent xmlns:mc="http://schemas.openxmlformats.org/markup-compatibility/2006" xmlns:a14="http://schemas.microsoft.com/office/drawing/2010/main">
        <mc:Choice Requires="a14">
          <p:sp>
            <p:nvSpPr>
              <p:cNvPr id="6" name="5 Marcador de contenido"/>
              <p:cNvSpPr>
                <a:spLocks noGrp="1"/>
              </p:cNvSpPr>
              <p:nvPr>
                <p:ph sz="half" idx="2"/>
              </p:nvPr>
            </p:nvSpPr>
            <p:spPr>
              <a:xfrm>
                <a:off x="4642098" y="2194560"/>
                <a:ext cx="4501902" cy="4663440"/>
              </a:xfrm>
              <a:solidFill>
                <a:schemeClr val="accent4">
                  <a:lumMod val="40000"/>
                  <a:lumOff val="60000"/>
                </a:schemeClr>
              </a:solidFill>
            </p:spPr>
            <p:txBody>
              <a:bodyPr>
                <a:normAutofit fontScale="85000" lnSpcReduction="20000"/>
              </a:bodyPr>
              <a:lstStyle/>
              <a:p>
                <a:r>
                  <a:rPr lang="es-ES" sz="1050" b="1" dirty="0" smtClean="0"/>
                  <a:t>Por una tubería de 4 </a:t>
                </a:r>
                <a:r>
                  <a:rPr lang="es-ES" sz="1050" b="1" dirty="0"/>
                  <a:t>cm de diámetro circula agua a una velocidad </a:t>
                </a:r>
                <a:r>
                  <a:rPr lang="es-ES" sz="1050" b="1" dirty="0" smtClean="0"/>
                  <a:t>de 5 </a:t>
                </a:r>
                <a:r>
                  <a:rPr lang="es-ES" sz="1050" b="1" dirty="0"/>
                  <a:t>m/s. En la parte final de la tubería hay un estrechamiento y el </a:t>
                </a:r>
                <a:r>
                  <a:rPr lang="es-ES" sz="1050" b="1" dirty="0" smtClean="0"/>
                  <a:t>radio es </a:t>
                </a:r>
                <a:r>
                  <a:rPr lang="es-ES" sz="1050" b="1" dirty="0"/>
                  <a:t>de </a:t>
                </a:r>
                <a:r>
                  <a:rPr lang="es-ES" sz="1050" b="1" dirty="0" smtClean="0"/>
                  <a:t>1,10 </a:t>
                </a:r>
                <a:r>
                  <a:rPr lang="es-ES" sz="1050" b="1" dirty="0"/>
                  <a:t>cm. </a:t>
                </a:r>
                <a:r>
                  <a:rPr lang="es-ES" sz="1050" b="1" dirty="0" smtClean="0"/>
                  <a:t>Determina:</a:t>
                </a:r>
              </a:p>
              <a:p>
                <a:pPr marL="0" indent="0">
                  <a:buNone/>
                </a:pPr>
                <a:r>
                  <a:rPr lang="es-ES" sz="1050" b="1" dirty="0" smtClean="0"/>
                  <a:t>A- La velocidad del agua en la sección mas estrecha.</a:t>
                </a:r>
              </a:p>
              <a:p>
                <a:pPr marL="0" indent="0">
                  <a:buNone/>
                </a:pPr>
                <a:r>
                  <a:rPr lang="es-ES" sz="1050" b="1" dirty="0" smtClean="0"/>
                  <a:t>B- El caudal en m</a:t>
                </a:r>
                <a:r>
                  <a:rPr lang="es-ES" sz="1050" b="1" baseline="30000" dirty="0" smtClean="0"/>
                  <a:t>3</a:t>
                </a:r>
                <a:r>
                  <a:rPr lang="es-ES" sz="1050" b="1" dirty="0" smtClean="0"/>
                  <a:t>/s</a:t>
                </a:r>
              </a:p>
              <a:p>
                <a:pPr marL="0" indent="0">
                  <a:buNone/>
                </a:pPr>
                <a:r>
                  <a:rPr lang="es-ES" sz="1050" b="1" u="sng" dirty="0" smtClean="0"/>
                  <a:t>SOLUCIÓN</a:t>
                </a:r>
              </a:p>
              <a:p>
                <a:pPr marL="0" indent="0">
                  <a:buNone/>
                </a:pPr>
                <a:r>
                  <a:rPr lang="es-ES" sz="1050" b="1" dirty="0" smtClean="0"/>
                  <a:t>A-Planteamos la ecuación de continuidad:</a:t>
                </a:r>
              </a:p>
              <a:p>
                <a:r>
                  <a:rPr lang="es-ES" sz="1050" b="1" dirty="0">
                    <a:solidFill>
                      <a:srgbClr val="7030A0"/>
                    </a:solidFill>
                  </a:rPr>
                  <a:t>Q=Sección</a:t>
                </a:r>
                <a:r>
                  <a:rPr lang="es-ES" sz="1050" b="1" baseline="-25000" dirty="0">
                    <a:solidFill>
                      <a:srgbClr val="7030A0"/>
                    </a:solidFill>
                  </a:rPr>
                  <a:t>1</a:t>
                </a:r>
                <a:r>
                  <a:rPr lang="es-ES" sz="1050" b="1" dirty="0">
                    <a:solidFill>
                      <a:srgbClr val="7030A0"/>
                    </a:solidFill>
                  </a:rPr>
                  <a:t>x Velocidad</a:t>
                </a:r>
                <a:r>
                  <a:rPr lang="es-ES" sz="1050" b="1" baseline="-25000" dirty="0">
                    <a:solidFill>
                      <a:srgbClr val="7030A0"/>
                    </a:solidFill>
                  </a:rPr>
                  <a:t>1</a:t>
                </a:r>
                <a:r>
                  <a:rPr lang="es-ES" sz="1050" b="1" dirty="0">
                    <a:solidFill>
                      <a:srgbClr val="7030A0"/>
                    </a:solidFill>
                  </a:rPr>
                  <a:t>= Sección</a:t>
                </a:r>
                <a:r>
                  <a:rPr lang="es-ES" sz="1050" b="1" baseline="-25000" dirty="0">
                    <a:solidFill>
                      <a:srgbClr val="7030A0"/>
                    </a:solidFill>
                  </a:rPr>
                  <a:t>2</a:t>
                </a:r>
                <a:r>
                  <a:rPr lang="es-ES" sz="1050" b="1" dirty="0">
                    <a:solidFill>
                      <a:srgbClr val="7030A0"/>
                    </a:solidFill>
                  </a:rPr>
                  <a:t> x Velocidad</a:t>
                </a:r>
                <a:r>
                  <a:rPr lang="es-ES" sz="1050" b="1" baseline="-25000" dirty="0">
                    <a:solidFill>
                      <a:srgbClr val="7030A0"/>
                    </a:solidFill>
                  </a:rPr>
                  <a:t>2</a:t>
                </a:r>
                <a:endParaRPr lang="es-AR" sz="1050" b="1" baseline="-25000" dirty="0">
                  <a:solidFill>
                    <a:srgbClr val="7030A0"/>
                  </a:solidFill>
                </a:endParaRPr>
              </a:p>
              <a:p>
                <a:pPr marL="0" indent="0">
                  <a:buNone/>
                </a:pPr>
                <a:r>
                  <a:rPr lang="es-ES" sz="1050" b="1" u="sng" dirty="0" smtClean="0"/>
                  <a:t>Determinamos el valor de la sección 1</a:t>
                </a:r>
                <a:r>
                  <a:rPr lang="es-ES" sz="1050" b="1" dirty="0" smtClean="0"/>
                  <a:t>:</a:t>
                </a:r>
                <a14:m>
                  <m:oMath xmlns:m="http://schemas.openxmlformats.org/officeDocument/2006/math">
                    <m:r>
                      <a:rPr lang="es-ES" sz="1050" b="1" i="0" smtClean="0">
                        <a:latin typeface="Cambria Math" panose="02040503050406030204" pitchFamily="18" charset="0"/>
                      </a:rPr>
                      <m:t> </m:t>
                    </m:r>
                    <m:r>
                      <a:rPr lang="es-ES" sz="1050" b="1" i="1" smtClean="0">
                        <a:latin typeface="Cambria Math" panose="02040503050406030204" pitchFamily="18" charset="0"/>
                      </a:rPr>
                      <m:t>𝑨</m:t>
                    </m:r>
                    <m:r>
                      <a:rPr lang="es-ES" sz="1050" b="1" i="1" baseline="-25000" smtClean="0">
                        <a:latin typeface="Cambria Math" panose="02040503050406030204" pitchFamily="18" charset="0"/>
                      </a:rPr>
                      <m:t>𝟏</m:t>
                    </m:r>
                    <m:r>
                      <a:rPr lang="es-ES" sz="1050" b="1" i="1" smtClean="0">
                        <a:latin typeface="Cambria Math" panose="02040503050406030204" pitchFamily="18" charset="0"/>
                      </a:rPr>
                      <m:t>=</m:t>
                    </m:r>
                    <m:r>
                      <a:rPr lang="el-GR" sz="1050" b="1" i="1" smtClean="0">
                        <a:latin typeface="Cambria Math" panose="02040503050406030204" pitchFamily="18" charset="0"/>
                      </a:rPr>
                      <m:t>𝝅</m:t>
                    </m:r>
                    <m:sSup>
                      <m:sSupPr>
                        <m:ctrlPr>
                          <a:rPr lang="es-ES" sz="1050" b="1" i="1" smtClean="0">
                            <a:latin typeface="Cambria Math" panose="02040503050406030204" pitchFamily="18" charset="0"/>
                          </a:rPr>
                        </m:ctrlPr>
                      </m:sSupPr>
                      <m:e>
                        <m:r>
                          <a:rPr lang="es-ES" sz="1050" b="1" i="1" smtClean="0">
                            <a:latin typeface="Cambria Math" panose="02040503050406030204" pitchFamily="18" charset="0"/>
                          </a:rPr>
                          <m:t>𝒓</m:t>
                        </m:r>
                      </m:e>
                      <m:sup>
                        <m:r>
                          <a:rPr lang="es-ES" sz="1050" b="1" i="1" smtClean="0">
                            <a:latin typeface="Cambria Math" panose="02040503050406030204" pitchFamily="18" charset="0"/>
                          </a:rPr>
                          <m:t>𝟐</m:t>
                        </m:r>
                      </m:sup>
                    </m:sSup>
                  </m:oMath>
                </a14:m>
                <a:endParaRPr lang="es-AR" sz="1050" b="1" dirty="0" smtClean="0"/>
              </a:p>
              <a:p>
                <a:pPr marL="0" indent="0">
                  <a:buNone/>
                </a:pPr>
                <a:r>
                  <a:rPr lang="es-ES" sz="1050" b="1" dirty="0" smtClean="0"/>
                  <a:t>Radio</a:t>
                </a:r>
                <a:r>
                  <a:rPr lang="es-ES" sz="1050" b="1" baseline="-25000" dirty="0" smtClean="0"/>
                  <a:t>1</a:t>
                </a:r>
                <a:r>
                  <a:rPr lang="es-ES" sz="1050" b="1" dirty="0" smtClean="0"/>
                  <a:t>= Diámetro</a:t>
                </a:r>
                <a:r>
                  <a:rPr lang="es-ES" sz="1050" b="1" baseline="-25000" dirty="0" smtClean="0"/>
                  <a:t>1</a:t>
                </a:r>
                <a:r>
                  <a:rPr lang="es-ES" sz="1050" b="1" dirty="0" smtClean="0"/>
                  <a:t>/2= 4 cm/2= 2cm    </a:t>
                </a:r>
                <a14:m>
                  <m:oMath xmlns:m="http://schemas.openxmlformats.org/officeDocument/2006/math">
                    <m:r>
                      <a:rPr lang="es-ES" sz="1050" b="1" i="1">
                        <a:latin typeface="Cambria Math" panose="02040503050406030204" pitchFamily="18" charset="0"/>
                      </a:rPr>
                      <m:t>𝑨</m:t>
                    </m:r>
                    <m:r>
                      <a:rPr lang="es-ES" sz="1050" b="1" i="1" baseline="-25000" smtClean="0">
                        <a:latin typeface="Cambria Math" panose="02040503050406030204" pitchFamily="18" charset="0"/>
                      </a:rPr>
                      <m:t>𝟏</m:t>
                    </m:r>
                    <m:r>
                      <a:rPr lang="es-ES" sz="1050" b="1" i="1">
                        <a:latin typeface="Cambria Math" panose="02040503050406030204" pitchFamily="18" charset="0"/>
                      </a:rPr>
                      <m:t>=</m:t>
                    </m:r>
                    <m:r>
                      <a:rPr lang="el-GR" sz="1050" b="1" i="1">
                        <a:latin typeface="Cambria Math" panose="02040503050406030204" pitchFamily="18" charset="0"/>
                      </a:rPr>
                      <m:t>𝝅</m:t>
                    </m:r>
                    <m:sSup>
                      <m:sSupPr>
                        <m:ctrlPr>
                          <a:rPr lang="es-ES" sz="1050" b="1" i="1">
                            <a:latin typeface="Cambria Math" panose="02040503050406030204" pitchFamily="18" charset="0"/>
                          </a:rPr>
                        </m:ctrlPr>
                      </m:sSupPr>
                      <m:e>
                        <m:r>
                          <a:rPr lang="es-ES" sz="1050" b="1" i="1" smtClean="0">
                            <a:latin typeface="Cambria Math" panose="02040503050406030204" pitchFamily="18" charset="0"/>
                          </a:rPr>
                          <m:t>(</m:t>
                        </m:r>
                        <m:r>
                          <a:rPr lang="es-ES" sz="1050" b="1" i="1" smtClean="0">
                            <a:latin typeface="Cambria Math" panose="02040503050406030204" pitchFamily="18" charset="0"/>
                          </a:rPr>
                          <m:t>𝟐</m:t>
                        </m:r>
                        <m:r>
                          <a:rPr lang="es-ES" sz="1050" b="1" i="1" smtClean="0">
                            <a:latin typeface="Cambria Math" panose="02040503050406030204" pitchFamily="18" charset="0"/>
                          </a:rPr>
                          <m:t>𝒄𝒎</m:t>
                        </m:r>
                        <m:r>
                          <a:rPr lang="es-ES" sz="1050" b="1" i="1" smtClean="0">
                            <a:latin typeface="Cambria Math" panose="02040503050406030204" pitchFamily="18" charset="0"/>
                          </a:rPr>
                          <m:t>)</m:t>
                        </m:r>
                      </m:e>
                      <m:sup>
                        <m:r>
                          <a:rPr lang="es-ES" sz="1050" b="1" i="1">
                            <a:latin typeface="Cambria Math" panose="02040503050406030204" pitchFamily="18" charset="0"/>
                          </a:rPr>
                          <m:t>𝟐</m:t>
                        </m:r>
                      </m:sup>
                    </m:sSup>
                  </m:oMath>
                </a14:m>
                <a:r>
                  <a:rPr lang="es-AR" sz="1050" b="1" dirty="0" smtClean="0"/>
                  <a:t>= 12,56 cm</a:t>
                </a:r>
                <a:r>
                  <a:rPr lang="es-AR" sz="1050" b="1" baseline="30000" dirty="0" smtClean="0"/>
                  <a:t>2</a:t>
                </a:r>
                <a:endParaRPr lang="es-AR" sz="1050" b="1" dirty="0" smtClean="0"/>
              </a:p>
              <a:p>
                <a:pPr marL="0" indent="0">
                  <a:buNone/>
                </a:pPr>
                <a:r>
                  <a:rPr lang="es-ES" sz="1050" b="1" u="sng" dirty="0"/>
                  <a:t>Determinamos el valor de la sección </a:t>
                </a:r>
                <a:r>
                  <a:rPr lang="es-ES" sz="1050" b="1" u="sng" dirty="0" smtClean="0"/>
                  <a:t>2</a:t>
                </a:r>
                <a:r>
                  <a:rPr lang="es-ES" sz="1050" b="1" dirty="0"/>
                  <a:t>:</a:t>
                </a:r>
                <a14:m>
                  <m:oMath xmlns:m="http://schemas.openxmlformats.org/officeDocument/2006/math">
                    <m:r>
                      <a:rPr lang="es-ES" sz="1050" b="1">
                        <a:latin typeface="Cambria Math" panose="02040503050406030204" pitchFamily="18" charset="0"/>
                      </a:rPr>
                      <m:t> </m:t>
                    </m:r>
                    <m:r>
                      <a:rPr lang="es-ES" sz="1050" b="1" i="1">
                        <a:latin typeface="Cambria Math" panose="02040503050406030204" pitchFamily="18" charset="0"/>
                      </a:rPr>
                      <m:t>𝑨</m:t>
                    </m:r>
                    <m:r>
                      <a:rPr lang="es-ES" sz="1050" b="1" i="1" baseline="-25000" smtClean="0">
                        <a:latin typeface="Cambria Math" panose="02040503050406030204" pitchFamily="18" charset="0"/>
                      </a:rPr>
                      <m:t>𝟐</m:t>
                    </m:r>
                    <m:r>
                      <a:rPr lang="es-ES" sz="1050" b="1" i="1">
                        <a:latin typeface="Cambria Math" panose="02040503050406030204" pitchFamily="18" charset="0"/>
                      </a:rPr>
                      <m:t>=</m:t>
                    </m:r>
                    <m:r>
                      <a:rPr lang="el-GR" sz="1050" b="1" i="1">
                        <a:latin typeface="Cambria Math" panose="02040503050406030204" pitchFamily="18" charset="0"/>
                      </a:rPr>
                      <m:t>𝝅</m:t>
                    </m:r>
                    <m:sSup>
                      <m:sSupPr>
                        <m:ctrlPr>
                          <a:rPr lang="es-ES" sz="1050" b="1" i="1">
                            <a:latin typeface="Cambria Math" panose="02040503050406030204" pitchFamily="18" charset="0"/>
                          </a:rPr>
                        </m:ctrlPr>
                      </m:sSupPr>
                      <m:e>
                        <m:r>
                          <a:rPr lang="es-ES" sz="1050" b="1" i="1">
                            <a:latin typeface="Cambria Math" panose="02040503050406030204" pitchFamily="18" charset="0"/>
                          </a:rPr>
                          <m:t>𝒓</m:t>
                        </m:r>
                      </m:e>
                      <m:sup>
                        <m:r>
                          <a:rPr lang="es-ES" sz="1050" b="1" i="1">
                            <a:latin typeface="Cambria Math" panose="02040503050406030204" pitchFamily="18" charset="0"/>
                          </a:rPr>
                          <m:t>𝟐</m:t>
                        </m:r>
                      </m:sup>
                    </m:sSup>
                  </m:oMath>
                </a14:m>
                <a:endParaRPr lang="es-AR" sz="1050" b="1" dirty="0"/>
              </a:p>
              <a:p>
                <a:pPr marL="0" indent="0">
                  <a:buNone/>
                </a:pPr>
                <a:r>
                  <a:rPr lang="es-ES" sz="1050" b="1" dirty="0" smtClean="0"/>
                  <a:t>Radio</a:t>
                </a:r>
                <a:r>
                  <a:rPr lang="es-ES" sz="1050" b="1" baseline="-25000" dirty="0" smtClean="0"/>
                  <a:t>2  </a:t>
                </a:r>
                <a:r>
                  <a:rPr lang="es-ES" sz="1050" b="1" dirty="0" smtClean="0"/>
                  <a:t>= 1,10 cm                                    </a:t>
                </a:r>
                <a14:m>
                  <m:oMath xmlns:m="http://schemas.openxmlformats.org/officeDocument/2006/math">
                    <m:r>
                      <a:rPr lang="es-ES" sz="1050" b="1" i="1">
                        <a:latin typeface="Cambria Math" panose="02040503050406030204" pitchFamily="18" charset="0"/>
                      </a:rPr>
                      <m:t>𝑨</m:t>
                    </m:r>
                    <m:r>
                      <a:rPr lang="es-ES" sz="1050" b="1" i="1" baseline="-25000" smtClean="0">
                        <a:latin typeface="Cambria Math" panose="02040503050406030204" pitchFamily="18" charset="0"/>
                      </a:rPr>
                      <m:t>𝟐</m:t>
                    </m:r>
                    <m:r>
                      <a:rPr lang="es-ES" sz="1050" b="1" i="1">
                        <a:latin typeface="Cambria Math" panose="02040503050406030204" pitchFamily="18" charset="0"/>
                      </a:rPr>
                      <m:t>=</m:t>
                    </m:r>
                    <m:r>
                      <a:rPr lang="el-GR" sz="1050" b="1" i="1">
                        <a:latin typeface="Cambria Math" panose="02040503050406030204" pitchFamily="18" charset="0"/>
                      </a:rPr>
                      <m:t>𝝅</m:t>
                    </m:r>
                    <m:sSup>
                      <m:sSupPr>
                        <m:ctrlPr>
                          <a:rPr lang="es-ES" sz="1050" b="1" i="1">
                            <a:latin typeface="Cambria Math" panose="02040503050406030204" pitchFamily="18" charset="0"/>
                          </a:rPr>
                        </m:ctrlPr>
                      </m:sSupPr>
                      <m:e>
                        <m:r>
                          <a:rPr lang="es-ES" sz="1050" b="1" i="1">
                            <a:latin typeface="Cambria Math" panose="02040503050406030204" pitchFamily="18" charset="0"/>
                          </a:rPr>
                          <m:t>(</m:t>
                        </m:r>
                        <m:r>
                          <a:rPr lang="es-ES" sz="1050" b="1" i="1" smtClean="0">
                            <a:latin typeface="Cambria Math" panose="02040503050406030204" pitchFamily="18" charset="0"/>
                          </a:rPr>
                          <m:t>𝟏</m:t>
                        </m:r>
                        <m:r>
                          <a:rPr lang="es-ES" sz="1050" b="1" i="1" smtClean="0">
                            <a:latin typeface="Cambria Math" panose="02040503050406030204" pitchFamily="18" charset="0"/>
                          </a:rPr>
                          <m:t>,</m:t>
                        </m:r>
                        <m:r>
                          <a:rPr lang="es-ES" sz="1050" b="1" i="1" smtClean="0">
                            <a:latin typeface="Cambria Math" panose="02040503050406030204" pitchFamily="18" charset="0"/>
                          </a:rPr>
                          <m:t>𝟏</m:t>
                        </m:r>
                        <m:r>
                          <a:rPr lang="es-ES" sz="1050" b="1" i="1">
                            <a:latin typeface="Cambria Math" panose="02040503050406030204" pitchFamily="18" charset="0"/>
                          </a:rPr>
                          <m:t>𝒄𝒎</m:t>
                        </m:r>
                        <m:r>
                          <a:rPr lang="es-ES" sz="1050" b="1" i="1">
                            <a:latin typeface="Cambria Math" panose="02040503050406030204" pitchFamily="18" charset="0"/>
                          </a:rPr>
                          <m:t>)</m:t>
                        </m:r>
                      </m:e>
                      <m:sup>
                        <m:r>
                          <a:rPr lang="es-ES" sz="1050" b="1" i="1">
                            <a:latin typeface="Cambria Math" panose="02040503050406030204" pitchFamily="18" charset="0"/>
                          </a:rPr>
                          <m:t>𝟐</m:t>
                        </m:r>
                      </m:sup>
                    </m:sSup>
                  </m:oMath>
                </a14:m>
                <a:r>
                  <a:rPr lang="es-AR" sz="1050" b="1" dirty="0" smtClean="0"/>
                  <a:t>= 3,80 cm</a:t>
                </a:r>
                <a:r>
                  <a:rPr lang="es-AR" sz="1050" b="1" baseline="30000" dirty="0" smtClean="0"/>
                  <a:t>2</a:t>
                </a:r>
                <a:endParaRPr lang="es-AR" sz="1050" b="1" dirty="0"/>
              </a:p>
              <a:p>
                <a:pPr marL="0" indent="0">
                  <a:buNone/>
                </a:pPr>
                <a:r>
                  <a:rPr lang="es-ES" sz="1050" b="1" dirty="0" smtClean="0"/>
                  <a:t>Reemplazamos en la </a:t>
                </a:r>
                <a:r>
                  <a:rPr lang="es-ES" sz="1050" b="1" dirty="0" err="1" smtClean="0"/>
                  <a:t>ec</a:t>
                </a:r>
                <a:r>
                  <a:rPr lang="es-ES" sz="1050" b="1" dirty="0" smtClean="0"/>
                  <a:t>. De continuidad:</a:t>
                </a:r>
              </a:p>
              <a:p>
                <a:pPr marL="0" indent="0">
                  <a:buNone/>
                </a:pPr>
                <a:r>
                  <a:rPr lang="es-ES" sz="1050" b="1" dirty="0">
                    <a:solidFill>
                      <a:srgbClr val="7030A0"/>
                    </a:solidFill>
                  </a:rPr>
                  <a:t>Q=Sección</a:t>
                </a:r>
                <a:r>
                  <a:rPr lang="es-ES" sz="1050" b="1" baseline="-25000" dirty="0">
                    <a:solidFill>
                      <a:srgbClr val="7030A0"/>
                    </a:solidFill>
                  </a:rPr>
                  <a:t>1</a:t>
                </a:r>
                <a:r>
                  <a:rPr lang="es-ES" sz="1050" b="1" dirty="0">
                    <a:solidFill>
                      <a:srgbClr val="7030A0"/>
                    </a:solidFill>
                  </a:rPr>
                  <a:t>x Velocidad</a:t>
                </a:r>
                <a:r>
                  <a:rPr lang="es-ES" sz="1050" b="1" baseline="-25000" dirty="0">
                    <a:solidFill>
                      <a:srgbClr val="7030A0"/>
                    </a:solidFill>
                  </a:rPr>
                  <a:t>1</a:t>
                </a:r>
                <a:r>
                  <a:rPr lang="es-ES" sz="1050" b="1" dirty="0">
                    <a:solidFill>
                      <a:srgbClr val="7030A0"/>
                    </a:solidFill>
                  </a:rPr>
                  <a:t>= Sección</a:t>
                </a:r>
                <a:r>
                  <a:rPr lang="es-ES" sz="1050" b="1" baseline="-25000" dirty="0">
                    <a:solidFill>
                      <a:srgbClr val="7030A0"/>
                    </a:solidFill>
                  </a:rPr>
                  <a:t>2</a:t>
                </a:r>
                <a:r>
                  <a:rPr lang="es-ES" sz="1050" b="1" dirty="0">
                    <a:solidFill>
                      <a:srgbClr val="7030A0"/>
                    </a:solidFill>
                  </a:rPr>
                  <a:t> x Velocidad</a:t>
                </a:r>
                <a:r>
                  <a:rPr lang="es-ES" sz="1050" b="1" baseline="-25000" dirty="0">
                    <a:solidFill>
                      <a:srgbClr val="7030A0"/>
                    </a:solidFill>
                  </a:rPr>
                  <a:t>2</a:t>
                </a:r>
                <a:endParaRPr lang="es-AR" sz="1050" b="1" baseline="-25000" dirty="0">
                  <a:solidFill>
                    <a:srgbClr val="7030A0"/>
                  </a:solidFill>
                </a:endParaRPr>
              </a:p>
              <a:p>
                <a:pPr marL="0" indent="0">
                  <a:buNone/>
                </a:pPr>
                <a:r>
                  <a:rPr lang="es-AR" sz="1050" b="1" dirty="0"/>
                  <a:t>12,56 </a:t>
                </a:r>
                <a:r>
                  <a:rPr lang="es-AR" sz="1050" b="1" dirty="0" smtClean="0"/>
                  <a:t>cm</a:t>
                </a:r>
                <a:r>
                  <a:rPr lang="es-AR" sz="1050" b="1" baseline="30000" dirty="0" smtClean="0"/>
                  <a:t>2 </a:t>
                </a:r>
                <a:r>
                  <a:rPr lang="es-AR" sz="1050" b="1" dirty="0" smtClean="0"/>
                  <a:t> x </a:t>
                </a:r>
                <a:r>
                  <a:rPr lang="es-ES" sz="1050" b="1" dirty="0"/>
                  <a:t>5 </a:t>
                </a:r>
                <a:r>
                  <a:rPr lang="es-ES" sz="1050" b="1" dirty="0" smtClean="0"/>
                  <a:t>m/s = </a:t>
                </a:r>
                <a:r>
                  <a:rPr lang="es-AR" sz="1050" b="1" dirty="0"/>
                  <a:t>3,80 </a:t>
                </a:r>
                <a:r>
                  <a:rPr lang="es-AR" sz="1050" b="1" dirty="0" smtClean="0"/>
                  <a:t>cm</a:t>
                </a:r>
                <a:r>
                  <a:rPr lang="es-AR" sz="1050" b="1" baseline="30000" dirty="0" smtClean="0"/>
                  <a:t>2  </a:t>
                </a:r>
                <a:r>
                  <a:rPr lang="es-AR" sz="1050" b="1" dirty="0" smtClean="0"/>
                  <a:t>x </a:t>
                </a:r>
                <a:r>
                  <a:rPr lang="es-ES" sz="1050" b="1" dirty="0"/>
                  <a:t>Velocidad</a:t>
                </a:r>
                <a:r>
                  <a:rPr lang="es-ES" sz="1050" b="1" baseline="-25000" dirty="0"/>
                  <a:t>2</a:t>
                </a:r>
                <a:endParaRPr lang="es-AR" sz="1050" b="1" baseline="-25000" dirty="0"/>
              </a:p>
              <a:p>
                <a:pPr marL="0" indent="0">
                  <a:buNone/>
                </a:pPr>
                <a:r>
                  <a:rPr lang="es-AR" sz="1050" b="1" dirty="0" smtClean="0"/>
                  <a:t>  </a:t>
                </a:r>
                <a:r>
                  <a:rPr lang="es-ES" sz="1050" b="1" u="sng" dirty="0" smtClean="0">
                    <a:solidFill>
                      <a:srgbClr val="7030A0"/>
                    </a:solidFill>
                  </a:rPr>
                  <a:t>Velocidad</a:t>
                </a:r>
                <a:r>
                  <a:rPr lang="es-ES" sz="1050" b="1" u="sng" baseline="-25000" dirty="0" smtClean="0">
                    <a:solidFill>
                      <a:srgbClr val="7030A0"/>
                    </a:solidFill>
                  </a:rPr>
                  <a:t>2</a:t>
                </a:r>
                <a:r>
                  <a:rPr lang="es-ES" sz="1050" b="1" baseline="-25000" dirty="0" smtClean="0">
                    <a:solidFill>
                      <a:srgbClr val="7030A0"/>
                    </a:solidFill>
                  </a:rPr>
                  <a:t> =</a:t>
                </a:r>
                <a14:m>
                  <m:oMath xmlns:m="http://schemas.openxmlformats.org/officeDocument/2006/math">
                    <m:f>
                      <m:fPr>
                        <m:ctrlPr>
                          <a:rPr lang="es-ES" sz="1050" b="1" i="1" baseline="-25000" smtClean="0">
                            <a:solidFill>
                              <a:srgbClr val="7030A0"/>
                            </a:solidFill>
                            <a:latin typeface="Cambria Math" panose="02040503050406030204" pitchFamily="18" charset="0"/>
                          </a:rPr>
                        </m:ctrlPr>
                      </m:fPr>
                      <m:num>
                        <m:r>
                          <m:rPr>
                            <m:nor/>
                          </m:rPr>
                          <a:rPr lang="es-AR" sz="1050" b="1" dirty="0"/>
                          <m:t>12,56 </m:t>
                        </m:r>
                        <m:r>
                          <m:rPr>
                            <m:nor/>
                          </m:rPr>
                          <a:rPr lang="es-AR" sz="1050" b="1" dirty="0"/>
                          <m:t>cm</m:t>
                        </m:r>
                        <m:r>
                          <m:rPr>
                            <m:nor/>
                          </m:rPr>
                          <a:rPr lang="es-AR" sz="1050" b="1" baseline="30000" dirty="0"/>
                          <m:t>2 </m:t>
                        </m:r>
                        <m:r>
                          <m:rPr>
                            <m:nor/>
                          </m:rPr>
                          <a:rPr lang="es-AR" sz="1050" b="1" dirty="0"/>
                          <m:t> </m:t>
                        </m:r>
                        <m:r>
                          <m:rPr>
                            <m:nor/>
                          </m:rPr>
                          <a:rPr lang="es-AR" sz="1050" b="1" dirty="0"/>
                          <m:t>x</m:t>
                        </m:r>
                        <m:r>
                          <m:rPr>
                            <m:nor/>
                          </m:rPr>
                          <a:rPr lang="es-AR" sz="1050" b="1" dirty="0"/>
                          <m:t> </m:t>
                        </m:r>
                        <m:r>
                          <m:rPr>
                            <m:nor/>
                          </m:rPr>
                          <a:rPr lang="es-ES" sz="1050" b="1" dirty="0"/>
                          <m:t>5 </m:t>
                        </m:r>
                        <m:r>
                          <m:rPr>
                            <m:nor/>
                          </m:rPr>
                          <a:rPr lang="es-ES" sz="1050" b="1" dirty="0"/>
                          <m:t>m</m:t>
                        </m:r>
                        <m:r>
                          <m:rPr>
                            <m:nor/>
                          </m:rPr>
                          <a:rPr lang="es-ES" sz="1050" b="1" dirty="0"/>
                          <m:t>/</m:t>
                        </m:r>
                        <m:r>
                          <m:rPr>
                            <m:nor/>
                          </m:rPr>
                          <a:rPr lang="es-ES" sz="1050" b="1" dirty="0"/>
                          <m:t>s</m:t>
                        </m:r>
                      </m:num>
                      <m:den>
                        <m:r>
                          <m:rPr>
                            <m:nor/>
                          </m:rPr>
                          <a:rPr lang="es-AR" sz="1050" b="1" dirty="0"/>
                          <m:t>3,80 </m:t>
                        </m:r>
                        <m:r>
                          <m:rPr>
                            <m:nor/>
                          </m:rPr>
                          <a:rPr lang="es-AR" sz="1050" b="1" dirty="0"/>
                          <m:t>cm</m:t>
                        </m:r>
                        <m:r>
                          <m:rPr>
                            <m:nor/>
                          </m:rPr>
                          <a:rPr lang="es-AR" sz="1050" b="1" baseline="30000" dirty="0"/>
                          <m:t>2</m:t>
                        </m:r>
                      </m:den>
                    </m:f>
                    <m:r>
                      <a:rPr lang="es-ES" sz="1050" b="1" i="0" baseline="-25000" smtClean="0">
                        <a:solidFill>
                          <a:srgbClr val="7030A0"/>
                        </a:solidFill>
                        <a:latin typeface="Cambria Math" panose="02040503050406030204" pitchFamily="18" charset="0"/>
                      </a:rPr>
                      <m:t> </m:t>
                    </m:r>
                    <m:r>
                      <a:rPr lang="es-ES" sz="1050" b="1" i="0" smtClean="0">
                        <a:solidFill>
                          <a:srgbClr val="7030A0"/>
                        </a:solidFill>
                        <a:latin typeface="Cambria Math" panose="02040503050406030204" pitchFamily="18" charset="0"/>
                      </a:rPr>
                      <m:t>=</m:t>
                    </m:r>
                  </m:oMath>
                </a14:m>
                <a:r>
                  <a:rPr lang="es-AR" sz="1050" b="1" dirty="0" smtClean="0">
                    <a:solidFill>
                      <a:srgbClr val="7030A0"/>
                    </a:solidFill>
                  </a:rPr>
                  <a:t> </a:t>
                </a:r>
                <a:r>
                  <a:rPr lang="es-AR" sz="1050" b="1" u="sng" dirty="0" smtClean="0">
                    <a:solidFill>
                      <a:srgbClr val="7030A0"/>
                    </a:solidFill>
                  </a:rPr>
                  <a:t>16,52 m/s</a:t>
                </a:r>
              </a:p>
              <a:p>
                <a:pPr marL="0" indent="0">
                  <a:buNone/>
                </a:pPr>
                <a:endParaRPr lang="es-AR" sz="1050" b="1" u="sng" dirty="0" smtClean="0">
                  <a:solidFill>
                    <a:srgbClr val="7030A0"/>
                  </a:solidFill>
                </a:endParaRPr>
              </a:p>
              <a:p>
                <a:pPr marL="0" indent="0">
                  <a:buNone/>
                </a:pPr>
                <a:r>
                  <a:rPr lang="es-ES" sz="1050" b="1" dirty="0" smtClean="0"/>
                  <a:t>B-</a:t>
                </a:r>
                <a:r>
                  <a:rPr lang="es-ES" sz="1050" b="1" dirty="0" smtClean="0">
                    <a:solidFill>
                      <a:srgbClr val="7030A0"/>
                    </a:solidFill>
                  </a:rPr>
                  <a:t> </a:t>
                </a:r>
                <a:r>
                  <a:rPr lang="es-ES" sz="1050" b="1" dirty="0">
                    <a:solidFill>
                      <a:srgbClr val="7030A0"/>
                    </a:solidFill>
                  </a:rPr>
                  <a:t>Q=Sección</a:t>
                </a:r>
                <a:r>
                  <a:rPr lang="es-ES" sz="1050" b="1" baseline="-25000" dirty="0">
                    <a:solidFill>
                      <a:srgbClr val="7030A0"/>
                    </a:solidFill>
                  </a:rPr>
                  <a:t>1</a:t>
                </a:r>
                <a:r>
                  <a:rPr lang="es-ES" sz="1050" b="1" dirty="0">
                    <a:solidFill>
                      <a:srgbClr val="7030A0"/>
                    </a:solidFill>
                  </a:rPr>
                  <a:t>x Velocidad</a:t>
                </a:r>
                <a:r>
                  <a:rPr lang="es-ES" sz="1050" b="1" baseline="-25000" dirty="0">
                    <a:solidFill>
                      <a:srgbClr val="7030A0"/>
                    </a:solidFill>
                  </a:rPr>
                  <a:t>1</a:t>
                </a:r>
                <a:r>
                  <a:rPr lang="es-ES" sz="1050" b="1" dirty="0">
                    <a:solidFill>
                      <a:srgbClr val="7030A0"/>
                    </a:solidFill>
                  </a:rPr>
                  <a:t>= Sección</a:t>
                </a:r>
                <a:r>
                  <a:rPr lang="es-ES" sz="1050" b="1" baseline="-25000" dirty="0">
                    <a:solidFill>
                      <a:srgbClr val="7030A0"/>
                    </a:solidFill>
                  </a:rPr>
                  <a:t>2</a:t>
                </a:r>
                <a:r>
                  <a:rPr lang="es-ES" sz="1050" b="1" dirty="0">
                    <a:solidFill>
                      <a:srgbClr val="7030A0"/>
                    </a:solidFill>
                  </a:rPr>
                  <a:t> x </a:t>
                </a:r>
                <a:r>
                  <a:rPr lang="es-ES" sz="1050" b="1" dirty="0" smtClean="0">
                    <a:solidFill>
                      <a:srgbClr val="7030A0"/>
                    </a:solidFill>
                  </a:rPr>
                  <a:t>Velocidad</a:t>
                </a:r>
                <a:r>
                  <a:rPr lang="es-ES" sz="1050" b="1" baseline="-25000" dirty="0" smtClean="0">
                    <a:solidFill>
                      <a:srgbClr val="7030A0"/>
                    </a:solidFill>
                  </a:rPr>
                  <a:t>2</a:t>
                </a:r>
              </a:p>
              <a:p>
                <a:pPr marL="0" indent="0">
                  <a:buNone/>
                </a:pPr>
                <a:r>
                  <a:rPr lang="es-ES" sz="1050" b="1" dirty="0" smtClean="0">
                    <a:solidFill>
                      <a:srgbClr val="7030A0"/>
                    </a:solidFill>
                  </a:rPr>
                  <a:t>REEMPLAZAMOS PRESTANDO ATENCIÓN A LAS UNIDADES</a:t>
                </a:r>
                <a:endParaRPr lang="es-ES" sz="1050" b="1" baseline="-25000" dirty="0" smtClean="0">
                  <a:solidFill>
                    <a:srgbClr val="7030A0"/>
                  </a:solidFill>
                </a:endParaRPr>
              </a:p>
              <a:p>
                <a:r>
                  <a:rPr lang="es-ES" sz="1050" b="1" dirty="0" smtClean="0"/>
                  <a:t>Q= 0,001256 </a:t>
                </a:r>
                <a:r>
                  <a:rPr lang="es-AR" sz="1050" b="1" dirty="0" smtClean="0"/>
                  <a:t>m</a:t>
                </a:r>
                <a:r>
                  <a:rPr lang="es-AR" sz="1050" b="1" baseline="30000" dirty="0" smtClean="0"/>
                  <a:t>2 </a:t>
                </a:r>
                <a:r>
                  <a:rPr lang="es-AR" sz="1050" b="1" dirty="0" smtClean="0"/>
                  <a:t>x</a:t>
                </a:r>
                <a:r>
                  <a:rPr lang="es-AR" sz="1050" b="1" baseline="30000" dirty="0" smtClean="0"/>
                  <a:t> </a:t>
                </a:r>
                <a14:m>
                  <m:oMath xmlns:m="http://schemas.openxmlformats.org/officeDocument/2006/math">
                    <m:r>
                      <m:rPr>
                        <m:nor/>
                      </m:rPr>
                      <a:rPr lang="es-ES" sz="1050" b="1" dirty="0"/>
                      <m:t>5 </m:t>
                    </m:r>
                    <m:r>
                      <m:rPr>
                        <m:nor/>
                      </m:rPr>
                      <a:rPr lang="es-ES" sz="1050" b="1" dirty="0"/>
                      <m:t>m</m:t>
                    </m:r>
                    <m:r>
                      <m:rPr>
                        <m:nor/>
                      </m:rPr>
                      <a:rPr lang="es-ES" sz="1050" b="1" dirty="0"/>
                      <m:t>/</m:t>
                    </m:r>
                    <m:r>
                      <m:rPr>
                        <m:nor/>
                      </m:rPr>
                      <a:rPr lang="es-ES" sz="1050" b="1" dirty="0"/>
                      <m:t>s</m:t>
                    </m:r>
                  </m:oMath>
                </a14:m>
                <a:r>
                  <a:rPr lang="es-AR" sz="1050" b="1" dirty="0" smtClean="0"/>
                  <a:t>= 0,00038 m</a:t>
                </a:r>
                <a:r>
                  <a:rPr lang="es-AR" sz="1050" b="1" baseline="30000" dirty="0" smtClean="0"/>
                  <a:t>2</a:t>
                </a:r>
                <a:r>
                  <a:rPr lang="es-AR" sz="1050" b="1" dirty="0" smtClean="0"/>
                  <a:t>x 16,52 m/s =0,00628 m</a:t>
                </a:r>
                <a:r>
                  <a:rPr lang="es-AR" sz="1050" b="1" baseline="30000" dirty="0" smtClean="0"/>
                  <a:t>3</a:t>
                </a:r>
                <a:r>
                  <a:rPr lang="es-AR" sz="1050" b="1" dirty="0" smtClean="0"/>
                  <a:t>/s</a:t>
                </a:r>
              </a:p>
              <a:p>
                <a:r>
                  <a:rPr lang="es-ES" sz="1050" b="1" u="sng" dirty="0" smtClean="0">
                    <a:solidFill>
                      <a:srgbClr val="7030A0"/>
                    </a:solidFill>
                  </a:rPr>
                  <a:t>Q=</a:t>
                </a:r>
                <a:r>
                  <a:rPr lang="es-AR" sz="1050" b="1" u="sng" dirty="0">
                    <a:solidFill>
                      <a:srgbClr val="7030A0"/>
                    </a:solidFill>
                  </a:rPr>
                  <a:t> 0,00628 m</a:t>
                </a:r>
                <a:r>
                  <a:rPr lang="es-AR" sz="1050" b="1" u="sng" baseline="30000" dirty="0">
                    <a:solidFill>
                      <a:srgbClr val="7030A0"/>
                    </a:solidFill>
                  </a:rPr>
                  <a:t>3</a:t>
                </a:r>
                <a:r>
                  <a:rPr lang="es-AR" sz="1050" b="1" u="sng" dirty="0">
                    <a:solidFill>
                      <a:srgbClr val="7030A0"/>
                    </a:solidFill>
                  </a:rPr>
                  <a:t>/s</a:t>
                </a:r>
              </a:p>
              <a:p>
                <a:endParaRPr lang="es-AR" sz="1050" b="1" dirty="0"/>
              </a:p>
              <a:p>
                <a:endParaRPr lang="es-ES" sz="1050" b="1" dirty="0" smtClean="0">
                  <a:solidFill>
                    <a:srgbClr val="7030A0"/>
                  </a:solidFill>
                </a:endParaRPr>
              </a:p>
              <a:p>
                <a:endParaRPr lang="es-AR" sz="1100" b="1" baseline="-25000" dirty="0">
                  <a:solidFill>
                    <a:srgbClr val="7030A0"/>
                  </a:solidFill>
                </a:endParaRPr>
              </a:p>
              <a:p>
                <a:pPr marL="0" indent="0">
                  <a:buNone/>
                </a:pPr>
                <a:endParaRPr lang="es-AR" sz="1100" b="1" dirty="0">
                  <a:solidFill>
                    <a:srgbClr val="7030A0"/>
                  </a:solidFill>
                </a:endParaRPr>
              </a:p>
              <a:p>
                <a:pPr marL="0" indent="0">
                  <a:buNone/>
                </a:pPr>
                <a:endParaRPr lang="es-AR" sz="1100" b="1" dirty="0"/>
              </a:p>
              <a:p>
                <a:pPr marL="0" indent="0">
                  <a:buNone/>
                </a:pPr>
                <a:endParaRPr lang="es-AR" sz="1100" b="1" dirty="0"/>
              </a:p>
              <a:p>
                <a:pPr marL="0" indent="0">
                  <a:buNone/>
                </a:pPr>
                <a:endParaRPr lang="es-AR" sz="1100" b="1" dirty="0"/>
              </a:p>
            </p:txBody>
          </p:sp>
        </mc:Choice>
        <mc:Fallback xmlns="">
          <p:sp>
            <p:nvSpPr>
              <p:cNvPr id="6" name="5 Marcador de contenido"/>
              <p:cNvSpPr>
                <a:spLocks noGrp="1" noRot="1" noChangeAspect="1" noMove="1" noResize="1" noEditPoints="1" noAdjustHandles="1" noChangeArrowheads="1" noChangeShapeType="1" noTextEdit="1"/>
              </p:cNvSpPr>
              <p:nvPr>
                <p:ph sz="half" idx="2"/>
              </p:nvPr>
            </p:nvSpPr>
            <p:spPr>
              <a:xfrm>
                <a:off x="4642098" y="2194560"/>
                <a:ext cx="4501902" cy="4663440"/>
              </a:xfrm>
              <a:blipFill rotWithShape="0">
                <a:blip r:embed="rId2"/>
                <a:stretch>
                  <a:fillRect t="-784"/>
                </a:stretch>
              </a:blipFill>
            </p:spPr>
            <p:txBody>
              <a:bodyPr/>
              <a:lstStyle/>
              <a:p>
                <a:r>
                  <a:rPr lang="es-AR">
                    <a:noFill/>
                  </a:rPr>
                  <a:t> </a:t>
                </a:r>
              </a:p>
            </p:txBody>
          </p:sp>
        </mc:Fallback>
      </mc:AlternateContent>
      <p:pic>
        <p:nvPicPr>
          <p:cNvPr id="2" name="Imagen 1"/>
          <p:cNvPicPr>
            <a:picLocks noChangeAspect="1"/>
          </p:cNvPicPr>
          <p:nvPr/>
        </p:nvPicPr>
        <p:blipFill>
          <a:blip r:embed="rId3"/>
          <a:stretch>
            <a:fillRect/>
          </a:stretch>
        </p:blipFill>
        <p:spPr>
          <a:xfrm>
            <a:off x="1043608" y="4526280"/>
            <a:ext cx="2876550" cy="1590675"/>
          </a:xfrm>
          <a:prstGeom prst="rect">
            <a:avLst/>
          </a:prstGeom>
        </p:spPr>
      </p:pic>
      <p:sp>
        <p:nvSpPr>
          <p:cNvPr id="16" name="Flecha a la derecha con bandas 15"/>
          <p:cNvSpPr/>
          <p:nvPr/>
        </p:nvSpPr>
        <p:spPr>
          <a:xfrm rot="5400000">
            <a:off x="1973992" y="3199089"/>
            <a:ext cx="731520"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22745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5613" y="5655089"/>
            <a:ext cx="9008387" cy="830997"/>
          </a:xfrm>
          <a:prstGeom prst="rect">
            <a:avLst/>
          </a:prstGeom>
          <a:solidFill>
            <a:schemeClr val="accent4">
              <a:lumMod val="40000"/>
              <a:lumOff val="60000"/>
            </a:schemeClr>
          </a:solidFill>
        </p:spPr>
        <p:txBody>
          <a:bodyPr wrap="square" rtlCol="0">
            <a:spAutoFit/>
          </a:bodyPr>
          <a:lstStyle/>
          <a:p>
            <a:r>
              <a:rPr lang="es-AR" sz="1600" b="1" dirty="0"/>
              <a:t>En un líquido ideal cuyo flujo es estacionario, la suma de aquellas energías como la cinética, potencial y de presión (o energía de flujo) que posee cierto líquido en un punto, es igual a la suma de éstas energías en otro punto </a:t>
            </a:r>
            <a:r>
              <a:rPr lang="es-AR" sz="1600" b="1" dirty="0" smtClean="0"/>
              <a:t>cualquiera del fluido.</a:t>
            </a:r>
            <a:endParaRPr lang="es-AR" sz="1600" b="1" dirty="0"/>
          </a:p>
        </p:txBody>
      </p:sp>
      <p:sp>
        <p:nvSpPr>
          <p:cNvPr id="7" name="3 Título"/>
          <p:cNvSpPr>
            <a:spLocks noGrp="1"/>
          </p:cNvSpPr>
          <p:nvPr>
            <p:ph type="title"/>
          </p:nvPr>
        </p:nvSpPr>
        <p:spPr>
          <a:xfrm>
            <a:off x="107504" y="404664"/>
            <a:ext cx="8928992" cy="509736"/>
          </a:xfrm>
          <a:solidFill>
            <a:schemeClr val="accent2"/>
          </a:solidFill>
        </p:spPr>
        <p:txBody>
          <a:bodyPr>
            <a:noAutofit/>
          </a:bodyPr>
          <a:lstStyle/>
          <a:p>
            <a:pPr algn="ctr"/>
            <a:r>
              <a:rPr lang="es-AR" sz="3200" dirty="0" smtClean="0">
                <a:solidFill>
                  <a:schemeClr val="bg1"/>
                </a:solidFill>
              </a:rPr>
              <a:t>HIDRODINÁMICA-Principio de BERNOULLI</a:t>
            </a:r>
            <a:endParaRPr lang="es-AR" sz="3200" dirty="0">
              <a:solidFill>
                <a:schemeClr val="bg1"/>
              </a:solidFill>
            </a:endParaRPr>
          </a:p>
        </p:txBody>
      </p:sp>
      <p:sp>
        <p:nvSpPr>
          <p:cNvPr id="8" name="7 CuadroTexto"/>
          <p:cNvSpPr txBox="1"/>
          <p:nvPr/>
        </p:nvSpPr>
        <p:spPr>
          <a:xfrm>
            <a:off x="39092" y="1597105"/>
            <a:ext cx="2435830" cy="307777"/>
          </a:xfrm>
          <a:prstGeom prst="rect">
            <a:avLst/>
          </a:prstGeom>
          <a:noFill/>
          <a:ln w="12700">
            <a:solidFill>
              <a:schemeClr val="tx1"/>
            </a:solidFill>
          </a:ln>
        </p:spPr>
        <p:txBody>
          <a:bodyPr wrap="square" rtlCol="0">
            <a:spAutoFit/>
          </a:bodyPr>
          <a:lstStyle/>
          <a:p>
            <a:r>
              <a:rPr lang="es-AR" sz="1400" dirty="0" smtClean="0"/>
              <a:t>E</a:t>
            </a:r>
            <a:r>
              <a:rPr lang="es-AR" sz="1400" baseline="-25000" dirty="0" smtClean="0"/>
              <a:t>cinética1+ </a:t>
            </a:r>
            <a:r>
              <a:rPr lang="es-AR" sz="1400" dirty="0" smtClean="0"/>
              <a:t>E</a:t>
            </a:r>
            <a:r>
              <a:rPr lang="es-AR" sz="1400" baseline="-25000" dirty="0" smtClean="0"/>
              <a:t>potencial1+   </a:t>
            </a:r>
            <a:r>
              <a:rPr lang="es-AR" sz="1400" dirty="0" smtClean="0"/>
              <a:t>E</a:t>
            </a:r>
            <a:r>
              <a:rPr lang="es-AR" sz="1400" baseline="-25000" dirty="0" smtClean="0"/>
              <a:t>presión1</a:t>
            </a:r>
            <a:endParaRPr lang="es-AR" sz="1400" baseline="-25000" dirty="0"/>
          </a:p>
        </p:txBody>
      </p:sp>
      <p:sp>
        <p:nvSpPr>
          <p:cNvPr id="10" name="9 CuadroTexto"/>
          <p:cNvSpPr txBox="1"/>
          <p:nvPr/>
        </p:nvSpPr>
        <p:spPr>
          <a:xfrm>
            <a:off x="2771800" y="1597106"/>
            <a:ext cx="2672506" cy="307777"/>
          </a:xfrm>
          <a:prstGeom prst="rect">
            <a:avLst/>
          </a:prstGeom>
          <a:noFill/>
          <a:ln w="12700">
            <a:solidFill>
              <a:schemeClr val="tx1"/>
            </a:solidFill>
          </a:ln>
        </p:spPr>
        <p:txBody>
          <a:bodyPr wrap="square" rtlCol="0">
            <a:spAutoFit/>
          </a:bodyPr>
          <a:lstStyle/>
          <a:p>
            <a:r>
              <a:rPr lang="es-AR" sz="1400" dirty="0" smtClean="0"/>
              <a:t>E</a:t>
            </a:r>
            <a:r>
              <a:rPr lang="es-AR" sz="1400" baseline="-25000" dirty="0" smtClean="0"/>
              <a:t>cinética2+  </a:t>
            </a:r>
            <a:r>
              <a:rPr lang="es-AR" sz="1400" dirty="0" smtClean="0"/>
              <a:t>E</a:t>
            </a:r>
            <a:r>
              <a:rPr lang="es-AR" sz="1400" baseline="-25000" dirty="0" smtClean="0"/>
              <a:t>potencial2   +     </a:t>
            </a:r>
            <a:r>
              <a:rPr lang="es-AR" sz="1400" dirty="0" smtClean="0"/>
              <a:t>E</a:t>
            </a:r>
            <a:r>
              <a:rPr lang="es-AR" sz="1400" baseline="-25000" dirty="0" smtClean="0"/>
              <a:t>presión2</a:t>
            </a:r>
            <a:endParaRPr lang="es-AR" sz="1400" baseline="-25000" dirty="0"/>
          </a:p>
        </p:txBody>
      </p:sp>
      <p:sp>
        <p:nvSpPr>
          <p:cNvPr id="11" name="10 CuadroTexto"/>
          <p:cNvSpPr txBox="1"/>
          <p:nvPr/>
        </p:nvSpPr>
        <p:spPr>
          <a:xfrm>
            <a:off x="2443096" y="1597105"/>
            <a:ext cx="256696" cy="379591"/>
          </a:xfrm>
          <a:prstGeom prst="rect">
            <a:avLst/>
          </a:prstGeom>
          <a:noFill/>
          <a:ln w="12700">
            <a:noFill/>
          </a:ln>
        </p:spPr>
        <p:txBody>
          <a:bodyPr wrap="square" rtlCol="0">
            <a:spAutoFit/>
          </a:bodyPr>
          <a:lstStyle/>
          <a:p>
            <a:pPr algn="ctr"/>
            <a:r>
              <a:rPr lang="es-AR" sz="1400" b="1" baseline="-25000" dirty="0" smtClean="0"/>
              <a:t>=</a:t>
            </a:r>
          </a:p>
          <a:p>
            <a:pPr algn="ctr"/>
            <a:endParaRPr lang="es-AR" sz="1400" b="1" baseline="-25000" dirty="0"/>
          </a:p>
        </p:txBody>
      </p:sp>
      <p:sp>
        <p:nvSpPr>
          <p:cNvPr id="12" name="Rectangle 5"/>
          <p:cNvSpPr>
            <a:spLocks noChangeArrowheads="1"/>
          </p:cNvSpPr>
          <p:nvPr/>
        </p:nvSpPr>
        <p:spPr bwMode="auto">
          <a:xfrm>
            <a:off x="0" y="-2232"/>
            <a:ext cx="2712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200" b="0" i="0" u="none" strike="noStrike" cap="none" normalizeH="0" baseline="0" dirty="0" smtClean="0">
                <a:ln>
                  <a:noFill/>
                </a:ln>
                <a:solidFill>
                  <a:srgbClr val="0A0A0A"/>
                </a:solidFill>
                <a:effectLst/>
                <a:latin typeface="Droid Sans"/>
                <a:cs typeface="Arial" pitchFamily="34" charset="0"/>
              </a:rPr>
              <a:t>:</a:t>
            </a:r>
            <a:endParaRPr kumimoji="0" lang="es-A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AR" sz="1200" b="0" i="0" u="none" strike="noStrike" cap="none" normalizeH="0" baseline="0" dirty="0" smtClean="0">
                <a:ln>
                  <a:noFill/>
                </a:ln>
                <a:solidFill>
                  <a:srgbClr val="0A0A0A"/>
                </a:solidFill>
                <a:effectLst/>
                <a:latin typeface="Droid Sans"/>
                <a:cs typeface="Arial" pitchFamily="34" charset="0"/>
              </a:rPr>
              <a:t>  </a:t>
            </a:r>
            <a:endParaRPr kumimoji="0" lang="es-AR" sz="2300" b="0" i="0" u="none" strike="noStrike" cap="none" normalizeH="0" baseline="0" dirty="0" smtClean="0">
              <a:ln>
                <a:noFill/>
              </a:ln>
              <a:solidFill>
                <a:srgbClr val="0A0A0A"/>
              </a:solidFill>
              <a:effectLst/>
              <a:latin typeface="Droid Sans"/>
              <a:cs typeface="Arial" pitchFamily="34" charset="0"/>
            </a:endParaRPr>
          </a:p>
        </p:txBody>
      </p:sp>
      <p:pic>
        <p:nvPicPr>
          <p:cNvPr id="2054" name="Picture 6" descr="\displaystyle \frac{1}{2}m{{v}_{1}}^{2}+mg{{h}_{1}}+\frac{{{p}_{1}}m}{{{\rho }_{1}}}=\frac{1}{2}m{{v}_{2}}^{2}+mg{{h}_{2}}+\frac{{{p}_{2}}m}{{{\rho }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16" y="2459060"/>
            <a:ext cx="5107782" cy="864096"/>
          </a:xfrm>
          <a:prstGeom prst="rect">
            <a:avLst/>
          </a:prstGeom>
          <a:noFill/>
          <a:ln w="127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6" name="Picture 8" descr="https://www.fisimat.com.mx/wp-content/uploads/2017/10/ejercicio_resuelto_bernoull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556792"/>
            <a:ext cx="3466740"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splaystyle \frac{1}{2}{{v}_{1}}^{2}+g{{h}_{1}}+\frac{{{p}_{1}}}{{{\rho }_{1}}}=\frac{1}{2}{{v}_{2}}^{2}+g{{h}_{2}}+\frac{{{p}_{2}}}{{{\rho }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613" y="4221088"/>
            <a:ext cx="5107783" cy="72635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24008" y="3410416"/>
            <a:ext cx="5107783" cy="738664"/>
          </a:xfrm>
          <a:prstGeom prst="rect">
            <a:avLst/>
          </a:prstGeom>
          <a:solidFill>
            <a:schemeClr val="accent3">
              <a:lumMod val="60000"/>
              <a:lumOff val="40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r>
              <a:rPr lang="es-AR" sz="1400" b="1" dirty="0" smtClean="0"/>
              <a:t>Como la masa está en todos los términos divido por la masa ambos miembros y se simplifica, por eso no aparece en la siguiente ecuación.</a:t>
            </a:r>
            <a:endParaRPr lang="es-AR" sz="1400" b="1" dirty="0"/>
          </a:p>
        </p:txBody>
      </p:sp>
      <mc:AlternateContent xmlns:mc="http://schemas.openxmlformats.org/markup-compatibility/2006" xmlns:a14="http://schemas.microsoft.com/office/drawing/2010/main">
        <mc:Choice Requires="a14">
          <p:sp>
            <p:nvSpPr>
              <p:cNvPr id="13" name="12 CuadroTexto"/>
              <p:cNvSpPr txBox="1"/>
              <p:nvPr/>
            </p:nvSpPr>
            <p:spPr>
              <a:xfrm>
                <a:off x="5256076" y="4261098"/>
                <a:ext cx="291632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AR" i="1" smtClean="0">
                          <a:latin typeface="Cambria Math"/>
                          <a:ea typeface="Cambria Math"/>
                        </a:rPr>
                        <m:t>𝜌</m:t>
                      </m:r>
                      <m:r>
                        <a:rPr lang="es-AR" b="0" i="1" smtClean="0">
                          <a:latin typeface="Cambria Math"/>
                          <a:ea typeface="Cambria Math"/>
                        </a:rPr>
                        <m:t>=</m:t>
                      </m:r>
                      <m:r>
                        <a:rPr lang="es-AR" b="0" i="1" smtClean="0">
                          <a:latin typeface="Cambria Math"/>
                          <a:ea typeface="Cambria Math"/>
                        </a:rPr>
                        <m:t>𝑑𝑒𝑛𝑠𝑖𝑑𝑎𝑑</m:t>
                      </m:r>
                      <m:r>
                        <a:rPr lang="es-AR" b="0" i="1" smtClean="0">
                          <a:latin typeface="Cambria Math"/>
                          <a:ea typeface="Cambria Math"/>
                        </a:rPr>
                        <m:t> </m:t>
                      </m:r>
                      <m:r>
                        <a:rPr lang="es-AR" b="0" i="1" smtClean="0">
                          <a:latin typeface="Cambria Math"/>
                          <a:ea typeface="Cambria Math"/>
                        </a:rPr>
                        <m:t>𝑑𝑒𝑙</m:t>
                      </m:r>
                      <m:r>
                        <a:rPr lang="es-AR" b="0" i="1" smtClean="0">
                          <a:latin typeface="Cambria Math"/>
                          <a:ea typeface="Cambria Math"/>
                        </a:rPr>
                        <m:t> </m:t>
                      </m:r>
                      <m:r>
                        <a:rPr lang="es-AR" b="0" i="1" smtClean="0">
                          <a:latin typeface="Cambria Math"/>
                          <a:ea typeface="Cambria Math"/>
                        </a:rPr>
                        <m:t>𝑓𝑙𝑢𝑖𝑑𝑜</m:t>
                      </m:r>
                      <m:r>
                        <a:rPr lang="es-AR" b="0" i="1" smtClean="0">
                          <a:latin typeface="Cambria Math"/>
                          <a:ea typeface="Cambria Math"/>
                        </a:rPr>
                        <m:t> </m:t>
                      </m:r>
                    </m:oMath>
                  </m:oMathPara>
                </a14:m>
                <a:endParaRPr lang="es-AR" b="0" dirty="0" smtClean="0">
                  <a:ea typeface="Cambria Math"/>
                </a:endParaRPr>
              </a:p>
              <a:p>
                <a:r>
                  <a:rPr lang="es-AR" dirty="0" smtClean="0"/>
                  <a:t> p= presión del fluido</a:t>
                </a:r>
                <a:endParaRPr lang="es-AR" dirty="0"/>
              </a:p>
            </p:txBody>
          </p:sp>
        </mc:Choice>
        <mc:Fallback xmlns="">
          <p:sp>
            <p:nvSpPr>
              <p:cNvPr id="13" name="12 CuadroTexto"/>
              <p:cNvSpPr txBox="1">
                <a:spLocks noRot="1" noChangeAspect="1" noMove="1" noResize="1" noEditPoints="1" noAdjustHandles="1" noChangeArrowheads="1" noChangeShapeType="1" noTextEdit="1"/>
              </p:cNvSpPr>
              <p:nvPr/>
            </p:nvSpPr>
            <p:spPr>
              <a:xfrm>
                <a:off x="5256076" y="4261098"/>
                <a:ext cx="2916324" cy="646331"/>
              </a:xfrm>
              <a:prstGeom prst="rect">
                <a:avLst/>
              </a:prstGeom>
              <a:blipFill rotWithShape="1">
                <a:blip r:embed="rId5"/>
                <a:stretch>
                  <a:fillRect b="-15094"/>
                </a:stretch>
              </a:blipFill>
            </p:spPr>
            <p:txBody>
              <a:bodyPr/>
              <a:lstStyle/>
              <a:p>
                <a:r>
                  <a:rPr lang="es-AR">
                    <a:noFill/>
                  </a:rPr>
                  <a:t> </a:t>
                </a:r>
              </a:p>
            </p:txBody>
          </p:sp>
        </mc:Fallback>
      </mc:AlternateContent>
      <p:sp>
        <p:nvSpPr>
          <p:cNvPr id="18" name="17 Llamada de flecha hacia arriba"/>
          <p:cNvSpPr/>
          <p:nvPr/>
        </p:nvSpPr>
        <p:spPr>
          <a:xfrm>
            <a:off x="135613" y="1976696"/>
            <a:ext cx="775340" cy="1319174"/>
          </a:xfrm>
          <a:prstGeom prst="upArrowCallou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23 Llamada de flecha hacia arriba"/>
          <p:cNvSpPr/>
          <p:nvPr/>
        </p:nvSpPr>
        <p:spPr>
          <a:xfrm>
            <a:off x="1043608" y="1976696"/>
            <a:ext cx="781744" cy="1319174"/>
          </a:xfrm>
          <a:prstGeom prst="upArrowCallou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24 Llamada de flecha hacia arriba"/>
          <p:cNvSpPr/>
          <p:nvPr/>
        </p:nvSpPr>
        <p:spPr>
          <a:xfrm>
            <a:off x="1813019" y="1976696"/>
            <a:ext cx="758425" cy="1319174"/>
          </a:xfrm>
          <a:prstGeom prst="upArrowCallout">
            <a:avLst>
              <a:gd name="adj1" fmla="val 20787"/>
              <a:gd name="adj2" fmla="val 25000"/>
              <a:gd name="adj3" fmla="val 25000"/>
              <a:gd name="adj4" fmla="val 64977"/>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25 Llamada de flecha hacia arriba"/>
          <p:cNvSpPr/>
          <p:nvPr/>
        </p:nvSpPr>
        <p:spPr>
          <a:xfrm>
            <a:off x="2777451" y="2003982"/>
            <a:ext cx="858445" cy="1319174"/>
          </a:xfrm>
          <a:prstGeom prst="upArrowCallou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27 Llamada de flecha hacia arriba"/>
          <p:cNvSpPr/>
          <p:nvPr/>
        </p:nvSpPr>
        <p:spPr>
          <a:xfrm>
            <a:off x="3779912" y="1972627"/>
            <a:ext cx="781744" cy="1319174"/>
          </a:xfrm>
          <a:prstGeom prst="upArrowCallou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28 Llamada de flecha hacia arriba"/>
          <p:cNvSpPr/>
          <p:nvPr/>
        </p:nvSpPr>
        <p:spPr>
          <a:xfrm>
            <a:off x="4685881" y="1976696"/>
            <a:ext cx="758425" cy="1319174"/>
          </a:xfrm>
          <a:prstGeom prst="upArrowCallout">
            <a:avLst>
              <a:gd name="adj1" fmla="val 20787"/>
              <a:gd name="adj2" fmla="val 25000"/>
              <a:gd name="adj3" fmla="val 25000"/>
              <a:gd name="adj4" fmla="val 64977"/>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48285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345858" y="1005081"/>
            <a:ext cx="4082125" cy="665192"/>
          </a:xfrm>
          <a:solidFill>
            <a:schemeClr val="accent3">
              <a:lumMod val="40000"/>
              <a:lumOff val="60000"/>
            </a:schemeClr>
          </a:solidFill>
          <a:effectLst>
            <a:outerShdw blurRad="50800" dist="38100" dir="2700000" algn="tl" rotWithShape="0">
              <a:prstClr val="black">
                <a:alpha val="40000"/>
              </a:prstClr>
            </a:outerShdw>
          </a:effectLst>
        </p:spPr>
        <p:txBody>
          <a:bodyPr>
            <a:noAutofit/>
          </a:bodyPr>
          <a:lstStyle/>
          <a:p>
            <a:pPr algn="ctr"/>
            <a:r>
              <a:rPr lang="es-AR" sz="1400" b="1" dirty="0" smtClean="0"/>
              <a:t>APLICACIONES DE BERNOULLI EN LA ARQUITECTURA</a:t>
            </a:r>
            <a:endParaRPr lang="es-AR" sz="1400" b="1" dirty="0"/>
          </a:p>
        </p:txBody>
      </p:sp>
      <p:sp>
        <p:nvSpPr>
          <p:cNvPr id="6" name="5 Marcador de contenido"/>
          <p:cNvSpPr>
            <a:spLocks noGrp="1"/>
          </p:cNvSpPr>
          <p:nvPr>
            <p:ph sz="half" idx="2"/>
          </p:nvPr>
        </p:nvSpPr>
        <p:spPr>
          <a:xfrm>
            <a:off x="323528" y="1701848"/>
            <a:ext cx="4104456" cy="4391448"/>
          </a:xfrm>
          <a:solidFill>
            <a:schemeClr val="accent4">
              <a:lumMod val="40000"/>
              <a:lumOff val="60000"/>
            </a:schemeClr>
          </a:solidFill>
          <a:effectLst>
            <a:outerShdw blurRad="50800" dist="38100" dir="2700000" algn="tl" rotWithShape="0">
              <a:prstClr val="black">
                <a:alpha val="40000"/>
              </a:prstClr>
            </a:outerShdw>
          </a:effectLst>
        </p:spPr>
        <p:txBody>
          <a:bodyPr>
            <a:normAutofit fontScale="70000" lnSpcReduction="20000"/>
          </a:bodyPr>
          <a:lstStyle/>
          <a:p>
            <a:r>
              <a:rPr lang="es-AR" b="1" dirty="0"/>
              <a:t>Chimenea</a:t>
            </a:r>
            <a:br>
              <a:rPr lang="es-AR" b="1" dirty="0"/>
            </a:br>
            <a:r>
              <a:rPr lang="es-AR" b="1" dirty="0"/>
              <a:t>Las chimeneas son altas para aprovechar que la </a:t>
            </a:r>
            <a:r>
              <a:rPr lang="es-AR" sz="1900" b="1" dirty="0"/>
              <a:t>velocidad</a:t>
            </a:r>
            <a:r>
              <a:rPr lang="es-AR" b="1" dirty="0"/>
              <a:t> del viento es más constante y elevada a mayores alturas. Cuanto más rápidamente sopla el viento sobre la boca de una chimenea, más baja es la presión y mayor es la diferencia de presión entre la base y la boca de la chimenea, en consecuencia, los gases de combustión se extraen mejor.</a:t>
            </a:r>
          </a:p>
          <a:p>
            <a:r>
              <a:rPr lang="es-AR" b="1" dirty="0"/>
              <a:t>Tubería</a:t>
            </a:r>
            <a:br>
              <a:rPr lang="es-AR" b="1" dirty="0"/>
            </a:br>
            <a:r>
              <a:rPr lang="es-AR" b="1" dirty="0"/>
              <a:t>La ecuación de Bernoulli y la ecuación de continuidad también nos dicen que si reducimos el área transversal de una tubería para que aumente la velocidad del fluido que pasa por ella, se reducirá la presión.</a:t>
            </a:r>
          </a:p>
          <a:p>
            <a:r>
              <a:rPr lang="es-AR" b="1" dirty="0"/>
              <a:t>Flujo de fluido desde un tanque</a:t>
            </a:r>
            <a:br>
              <a:rPr lang="es-AR" b="1" dirty="0"/>
            </a:br>
            <a:r>
              <a:rPr lang="es-AR" b="1" dirty="0"/>
              <a:t>La tasa de flujo está dada por la ecuación de Bernoulli</a:t>
            </a:r>
            <a:r>
              <a:rPr lang="es-AR" b="1" dirty="0" smtClean="0"/>
              <a:t>.</a:t>
            </a:r>
          </a:p>
          <a:p>
            <a:r>
              <a:rPr lang="es-AR" b="1" dirty="0"/>
              <a:t>Dispositivos de Venturi</a:t>
            </a:r>
          </a:p>
          <a:p>
            <a:endParaRPr lang="es-AR" dirty="0"/>
          </a:p>
        </p:txBody>
      </p:sp>
      <p:sp>
        <p:nvSpPr>
          <p:cNvPr id="7" name="6 Marcador de texto"/>
          <p:cNvSpPr>
            <a:spLocks noGrp="1"/>
          </p:cNvSpPr>
          <p:nvPr>
            <p:ph type="body" sz="quarter" idx="3"/>
          </p:nvPr>
        </p:nvSpPr>
        <p:spPr>
          <a:xfrm>
            <a:off x="4700016" y="980728"/>
            <a:ext cx="4192464" cy="665192"/>
          </a:xfrm>
          <a:solidFill>
            <a:schemeClr val="accent3">
              <a:lumMod val="40000"/>
              <a:lumOff val="60000"/>
            </a:schemeClr>
          </a:solidFill>
          <a:effectLst>
            <a:outerShdw blurRad="50800" dist="38100" dir="2700000" algn="tl" rotWithShape="0">
              <a:prstClr val="black">
                <a:alpha val="40000"/>
              </a:prstClr>
            </a:outerShdw>
          </a:effectLst>
        </p:spPr>
        <p:txBody>
          <a:bodyPr>
            <a:noAutofit/>
          </a:bodyPr>
          <a:lstStyle/>
          <a:p>
            <a:pPr algn="ctr"/>
            <a:r>
              <a:rPr lang="es-AR" sz="1400" b="1" dirty="0" smtClean="0"/>
              <a:t>APLICACIONES DE BERNOULLI EN EL DISEÑO INDUSTRIAL</a:t>
            </a:r>
            <a:endParaRPr lang="es-AR" sz="1400" b="1" dirty="0"/>
          </a:p>
        </p:txBody>
      </p:sp>
      <p:sp>
        <p:nvSpPr>
          <p:cNvPr id="8" name="7 Marcador de contenido"/>
          <p:cNvSpPr>
            <a:spLocks noGrp="1"/>
          </p:cNvSpPr>
          <p:nvPr>
            <p:ph sz="quarter" idx="4"/>
          </p:nvPr>
        </p:nvSpPr>
        <p:spPr>
          <a:xfrm>
            <a:off x="4700016" y="1701848"/>
            <a:ext cx="4192464" cy="4391448"/>
          </a:xfrm>
          <a:solidFill>
            <a:schemeClr val="accent4">
              <a:lumMod val="40000"/>
              <a:lumOff val="60000"/>
            </a:schemeClr>
          </a:solidFill>
          <a:effectLst>
            <a:outerShdw blurRad="50800" dist="38100" dir="2700000" algn="tl" rotWithShape="0">
              <a:prstClr val="black">
                <a:alpha val="40000"/>
              </a:prstClr>
            </a:outerShdw>
          </a:effectLst>
        </p:spPr>
        <p:txBody>
          <a:bodyPr>
            <a:noAutofit/>
          </a:bodyPr>
          <a:lstStyle/>
          <a:p>
            <a:r>
              <a:rPr lang="es-AR" sz="1200" b="1" dirty="0"/>
              <a:t>Carburador de automóvil</a:t>
            </a:r>
            <a:br>
              <a:rPr lang="es-AR" sz="1200" b="1" dirty="0"/>
            </a:br>
            <a:r>
              <a:rPr lang="es-AR" sz="1200" b="1" dirty="0"/>
              <a:t>En un carburador de automóvil, la presión del aire que pasa a través del cuerpo del carburador disminuye cuando pasa por un estrangulamiento. Al disminuir la presión, la gasolina fluye, se vaporiza y se mezcla con la corriente de aire.</a:t>
            </a:r>
          </a:p>
          <a:p>
            <a:r>
              <a:rPr lang="es-AR" sz="1200" b="1" dirty="0" smtClean="0"/>
              <a:t>Dispositivos </a:t>
            </a:r>
            <a:r>
              <a:rPr lang="es-AR" sz="1200" b="1" dirty="0"/>
              <a:t>de Venturi</a:t>
            </a:r>
            <a:br>
              <a:rPr lang="es-AR" sz="1200" b="1" dirty="0"/>
            </a:br>
            <a:r>
              <a:rPr lang="es-AR" sz="1200" b="1" dirty="0"/>
              <a:t>En oxigenoterapia, la mayor parte de sistemas de suministro de débito alto utilizan dispositivos de tipo Venturi, el cual está basado en el principio de Bernoulli.</a:t>
            </a:r>
          </a:p>
          <a:p>
            <a:r>
              <a:rPr lang="es-AR" sz="1200" b="1" dirty="0"/>
              <a:t>Aviación y vehículos de alta velocidad</a:t>
            </a:r>
            <a:br>
              <a:rPr lang="es-AR" sz="1200" b="1" dirty="0"/>
            </a:br>
            <a:r>
              <a:rPr lang="es-AR" sz="1200" b="1" dirty="0"/>
              <a:t>La sustentación de un avión puede describirse como una diferencia de velocidades en las alas de los </a:t>
            </a:r>
            <a:r>
              <a:rPr lang="es-AR" sz="1200" b="1" dirty="0" smtClean="0"/>
              <a:t>aviones.</a:t>
            </a:r>
            <a:endParaRPr lang="es-AR" sz="1200" b="1" dirty="0"/>
          </a:p>
        </p:txBody>
      </p:sp>
      <p:sp>
        <p:nvSpPr>
          <p:cNvPr id="9" name="3 Título"/>
          <p:cNvSpPr txBox="1">
            <a:spLocks/>
          </p:cNvSpPr>
          <p:nvPr/>
        </p:nvSpPr>
        <p:spPr>
          <a:xfrm>
            <a:off x="184008" y="404664"/>
            <a:ext cx="8928992" cy="509736"/>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s-AR" dirty="0" smtClean="0">
                <a:solidFill>
                  <a:schemeClr val="bg1"/>
                </a:solidFill>
              </a:rPr>
              <a:t>APLICACIONES DEL PRINCIPIO DE BERNOULLI</a:t>
            </a:r>
            <a:endParaRPr lang="es-AR" dirty="0">
              <a:solidFill>
                <a:schemeClr val="bg1"/>
              </a:solidFill>
            </a:endParaRPr>
          </a:p>
        </p:txBody>
      </p:sp>
    </p:spTree>
    <p:extLst>
      <p:ext uri="{BB962C8B-B14F-4D97-AF65-F5344CB8AC3E}">
        <p14:creationId xmlns:p14="http://schemas.microsoft.com/office/powerpoint/2010/main" val="2610861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1">
              <a:lumMod val="60000"/>
              <a:lumOff val="40000"/>
            </a:schemeClr>
          </a:solidFill>
        </p:spPr>
        <p:txBody>
          <a:bodyPr/>
          <a:lstStyle/>
          <a:p>
            <a:pPr algn="ctr"/>
            <a:r>
              <a:rPr lang="es-ES" b="1" dirty="0" smtClean="0">
                <a:solidFill>
                  <a:schemeClr val="bg1"/>
                </a:solidFill>
              </a:rPr>
              <a:t>LEY DE BOYLE Y MARIOTTE </a:t>
            </a:r>
            <a:endParaRPr lang="es-AR" b="1" dirty="0">
              <a:solidFill>
                <a:schemeClr val="bg1"/>
              </a:solidFill>
            </a:endParaRPr>
          </a:p>
        </p:txBody>
      </p:sp>
      <p:sp>
        <p:nvSpPr>
          <p:cNvPr id="3" name="Marcador de texto 2"/>
          <p:cNvSpPr>
            <a:spLocks noGrp="1"/>
          </p:cNvSpPr>
          <p:nvPr>
            <p:ph type="body" idx="1"/>
          </p:nvPr>
        </p:nvSpPr>
        <p:spPr>
          <a:xfrm>
            <a:off x="594359" y="2183802"/>
            <a:ext cx="3910579" cy="823912"/>
          </a:xfrm>
          <a:solidFill>
            <a:schemeClr val="accent2">
              <a:lumMod val="20000"/>
              <a:lumOff val="80000"/>
            </a:schemeClr>
          </a:solidFill>
          <a:effectLst>
            <a:outerShdw blurRad="50800" dist="38100" dir="2700000" algn="tl" rotWithShape="0">
              <a:prstClr val="black">
                <a:alpha val="40000"/>
              </a:prstClr>
            </a:outerShdw>
          </a:effectLst>
        </p:spPr>
        <p:txBody>
          <a:bodyPr>
            <a:normAutofit lnSpcReduction="10000"/>
          </a:bodyPr>
          <a:lstStyle/>
          <a:p>
            <a:r>
              <a:rPr lang="es-ES" dirty="0" smtClean="0"/>
              <a:t>La ley de </a:t>
            </a:r>
            <a:r>
              <a:rPr lang="es-ES" dirty="0" err="1" smtClean="0"/>
              <a:t>Boyle</a:t>
            </a:r>
            <a:r>
              <a:rPr lang="es-ES" dirty="0" smtClean="0"/>
              <a:t>- </a:t>
            </a:r>
            <a:r>
              <a:rPr lang="es-ES" dirty="0" err="1" smtClean="0"/>
              <a:t>Mariotte</a:t>
            </a:r>
            <a:r>
              <a:rPr lang="es-ES" dirty="0" smtClean="0"/>
              <a:t> dice:</a:t>
            </a:r>
            <a:endParaRPr lang="es-AR" dirty="0"/>
          </a:p>
        </p:txBody>
      </p:sp>
      <p:sp>
        <p:nvSpPr>
          <p:cNvPr id="4" name="Marcador de contenido 3"/>
          <p:cNvSpPr>
            <a:spLocks noGrp="1"/>
          </p:cNvSpPr>
          <p:nvPr>
            <p:ph sz="half" idx="2"/>
          </p:nvPr>
        </p:nvSpPr>
        <p:spPr>
          <a:xfrm>
            <a:off x="594359" y="3132667"/>
            <a:ext cx="3910579" cy="3130973"/>
          </a:xfrm>
          <a:solidFill>
            <a:schemeClr val="accent3">
              <a:lumMod val="20000"/>
              <a:lumOff val="80000"/>
            </a:schemeClr>
          </a:solidFill>
          <a:effectLst>
            <a:outerShdw blurRad="50800" dist="38100" dir="2700000" algn="tl" rotWithShape="0">
              <a:prstClr val="black">
                <a:alpha val="40000"/>
              </a:prstClr>
            </a:outerShdw>
          </a:effectLst>
        </p:spPr>
        <p:txBody>
          <a:bodyPr>
            <a:normAutofit fontScale="77500" lnSpcReduction="20000"/>
          </a:bodyPr>
          <a:lstStyle/>
          <a:p>
            <a:r>
              <a:rPr lang="es-ES" b="1" dirty="0" smtClean="0"/>
              <a:t>A </a:t>
            </a:r>
            <a:r>
              <a:rPr lang="es-ES" b="1" dirty="0"/>
              <a:t>temperatura constante, el volumen de una masa fija de gas es inversamente proporcional a la presión que este ejerce. </a:t>
            </a:r>
            <a:r>
              <a:rPr lang="es-ES" b="1" dirty="0" smtClean="0"/>
              <a:t>P</a:t>
            </a:r>
            <a:r>
              <a:rPr lang="es-ES" b="1" baseline="-25000" dirty="0" smtClean="0"/>
              <a:t>1</a:t>
            </a:r>
            <a:r>
              <a:rPr lang="es-ES" b="1" dirty="0" smtClean="0"/>
              <a:t>V</a:t>
            </a:r>
            <a:r>
              <a:rPr lang="es-ES" b="1" baseline="-25000" dirty="0" smtClean="0"/>
              <a:t>1</a:t>
            </a:r>
            <a:r>
              <a:rPr lang="es-ES" b="1" dirty="0" smtClean="0"/>
              <a:t>=P</a:t>
            </a:r>
            <a:r>
              <a:rPr lang="es-ES" b="1" baseline="-25000" dirty="0" smtClean="0"/>
              <a:t>2</a:t>
            </a:r>
            <a:r>
              <a:rPr lang="es-ES" b="1" dirty="0" smtClean="0"/>
              <a:t>V</a:t>
            </a:r>
            <a:r>
              <a:rPr lang="es-ES" b="1" baseline="-25000" dirty="0" smtClean="0"/>
              <a:t>2</a:t>
            </a:r>
          </a:p>
          <a:p>
            <a:r>
              <a:rPr lang="es-ES" b="1" dirty="0" smtClean="0"/>
              <a:t>Esto ocurre porque el gas es un fluido compresible, a medida que aumenta la presión sobre un gas encerrado en un recipiente herméticamente cerrado se observa que el volumen del fluido disminuye, siempre y cuando la temperatura se mantenga constante. </a:t>
            </a:r>
            <a:endParaRPr lang="es-AR" b="1" dirty="0"/>
          </a:p>
        </p:txBody>
      </p:sp>
      <p:sp>
        <p:nvSpPr>
          <p:cNvPr id="5" name="Marcador de texto 4"/>
          <p:cNvSpPr>
            <a:spLocks noGrp="1"/>
          </p:cNvSpPr>
          <p:nvPr>
            <p:ph type="body" sz="quarter" idx="3"/>
          </p:nvPr>
        </p:nvSpPr>
        <p:spPr>
          <a:xfrm>
            <a:off x="4642098" y="2183802"/>
            <a:ext cx="3907541" cy="823912"/>
          </a:xfrm>
          <a:solidFill>
            <a:schemeClr val="accent5">
              <a:lumMod val="40000"/>
              <a:lumOff val="60000"/>
            </a:schemeClr>
          </a:solidFill>
          <a:effectLst>
            <a:outerShdw blurRad="50800" dist="38100" dir="2700000" algn="tl" rotWithShape="0">
              <a:prstClr val="black">
                <a:alpha val="40000"/>
              </a:prstClr>
            </a:outerShdw>
          </a:effectLst>
        </p:spPr>
        <p:txBody>
          <a:bodyPr>
            <a:normAutofit fontScale="77500" lnSpcReduction="20000"/>
          </a:bodyPr>
          <a:lstStyle/>
          <a:p>
            <a:r>
              <a:rPr lang="es-ES" dirty="0" smtClean="0"/>
              <a:t>Un ejemplo de aplicación de la ley de </a:t>
            </a:r>
            <a:r>
              <a:rPr lang="es-ES" dirty="0" err="1" smtClean="0"/>
              <a:t>Boyle</a:t>
            </a:r>
            <a:r>
              <a:rPr lang="es-ES" dirty="0" smtClean="0"/>
              <a:t> y </a:t>
            </a:r>
            <a:r>
              <a:rPr lang="es-ES" dirty="0" err="1" smtClean="0"/>
              <a:t>Mariotte</a:t>
            </a:r>
            <a:endParaRPr lang="es-AR" dirty="0"/>
          </a:p>
        </p:txBody>
      </p:sp>
      <mc:AlternateContent xmlns:mc="http://schemas.openxmlformats.org/markup-compatibility/2006" xmlns:a14="http://schemas.microsoft.com/office/drawing/2010/main">
        <mc:Choice Requires="a14">
          <p:sp>
            <p:nvSpPr>
              <p:cNvPr id="6" name="Marcador de contenido 5"/>
              <p:cNvSpPr>
                <a:spLocks noGrp="1"/>
              </p:cNvSpPr>
              <p:nvPr>
                <p:ph sz="quarter" idx="4"/>
              </p:nvPr>
            </p:nvSpPr>
            <p:spPr>
              <a:solidFill>
                <a:schemeClr val="accent5">
                  <a:lumMod val="40000"/>
                  <a:lumOff val="60000"/>
                </a:schemeClr>
              </a:solidFill>
              <a:effectLst>
                <a:outerShdw blurRad="50800" dist="38100" dir="2700000" algn="tl" rotWithShape="0">
                  <a:prstClr val="black">
                    <a:alpha val="40000"/>
                  </a:prstClr>
                </a:outerShdw>
              </a:effectLst>
            </p:spPr>
            <p:txBody>
              <a:bodyPr>
                <a:normAutofit fontScale="62500" lnSpcReduction="20000"/>
              </a:bodyPr>
              <a:lstStyle/>
              <a:p>
                <a:r>
                  <a:rPr lang="es-ES" b="1" dirty="0" smtClean="0"/>
                  <a:t>Se desea comprimir 10 m</a:t>
                </a:r>
                <a:r>
                  <a:rPr lang="es-ES" b="1" baseline="30000" dirty="0" smtClean="0"/>
                  <a:t>3</a:t>
                </a:r>
                <a:r>
                  <a:rPr lang="es-ES" b="1" dirty="0" smtClean="0"/>
                  <a:t> </a:t>
                </a:r>
                <a:r>
                  <a:rPr lang="es-ES" b="1" dirty="0"/>
                  <a:t>de oxígeno, a </a:t>
                </a:r>
                <a:r>
                  <a:rPr lang="es-ES" b="1" dirty="0" smtClean="0"/>
                  <a:t>21ª C </a:t>
                </a:r>
                <a:r>
                  <a:rPr lang="es-ES" b="1" dirty="0"/>
                  <a:t>y una presión de 30 </a:t>
                </a:r>
                <a:r>
                  <a:rPr lang="es-ES" b="1" dirty="0" err="1"/>
                  <a:t>kPa</a:t>
                </a:r>
                <a:r>
                  <a:rPr lang="es-ES" b="1" dirty="0"/>
                  <a:t>, hasta un volumen de </a:t>
                </a:r>
                <a:r>
                  <a:rPr lang="es-ES" b="1" dirty="0" smtClean="0"/>
                  <a:t>0,500 </a:t>
                </a:r>
                <a:r>
                  <a:rPr lang="es-ES" b="1" dirty="0"/>
                  <a:t>m</a:t>
                </a:r>
                <a:r>
                  <a:rPr lang="es-ES" b="1" baseline="30000" dirty="0"/>
                  <a:t>3</a:t>
                </a:r>
                <a:r>
                  <a:rPr lang="es-ES" b="1" dirty="0" smtClean="0"/>
                  <a:t> </a:t>
                </a:r>
                <a:r>
                  <a:rPr lang="es-ES" b="1" dirty="0"/>
                  <a:t>¿Qué presión en </a:t>
                </a:r>
                <a:r>
                  <a:rPr lang="es-ES" b="1" dirty="0" err="1" smtClean="0"/>
                  <a:t>kPa</a:t>
                </a:r>
                <a:r>
                  <a:rPr lang="es-ES" b="1" dirty="0" smtClean="0"/>
                  <a:t> </a:t>
                </a:r>
                <a:r>
                  <a:rPr lang="es-ES" b="1" dirty="0"/>
                  <a:t>hay que aplicar? </a:t>
                </a:r>
              </a:p>
              <a:p>
                <a:r>
                  <a:rPr lang="es-ES" b="1" dirty="0"/>
                  <a:t>P</a:t>
                </a:r>
                <a:r>
                  <a:rPr lang="es-ES" b="1" baseline="-25000" dirty="0"/>
                  <a:t>1</a:t>
                </a:r>
                <a:r>
                  <a:rPr lang="es-ES" b="1" dirty="0" smtClean="0"/>
                  <a:t>= </a:t>
                </a:r>
                <a:r>
                  <a:rPr lang="es-ES" b="1" dirty="0"/>
                  <a:t>30 </a:t>
                </a:r>
                <a:r>
                  <a:rPr lang="es-ES" b="1" dirty="0" err="1" smtClean="0"/>
                  <a:t>kPa</a:t>
                </a:r>
                <a:r>
                  <a:rPr lang="es-ES" b="1" dirty="0" smtClean="0"/>
                  <a:t>  </a:t>
                </a:r>
              </a:p>
              <a:p>
                <a:r>
                  <a:rPr lang="es-ES" b="1" dirty="0"/>
                  <a:t>P</a:t>
                </a:r>
                <a:r>
                  <a:rPr lang="es-ES" b="1" baseline="-25000" dirty="0"/>
                  <a:t>1</a:t>
                </a:r>
                <a:r>
                  <a:rPr lang="es-ES" b="1" dirty="0"/>
                  <a:t>V</a:t>
                </a:r>
                <a:r>
                  <a:rPr lang="es-ES" b="1" baseline="-25000" dirty="0"/>
                  <a:t>1</a:t>
                </a:r>
                <a:r>
                  <a:rPr lang="es-ES" b="1" dirty="0"/>
                  <a:t>=P</a:t>
                </a:r>
                <a:r>
                  <a:rPr lang="es-ES" b="1" baseline="-25000" dirty="0"/>
                  <a:t>2</a:t>
                </a:r>
                <a:r>
                  <a:rPr lang="es-ES" b="1" dirty="0"/>
                  <a:t>V</a:t>
                </a:r>
                <a:r>
                  <a:rPr lang="es-ES" b="1" baseline="-25000" dirty="0"/>
                  <a:t>2</a:t>
                </a:r>
              </a:p>
              <a:p>
                <a:r>
                  <a:rPr lang="es-ES" b="1" dirty="0"/>
                  <a:t>P</a:t>
                </a:r>
                <a:r>
                  <a:rPr lang="es-ES" b="1" baseline="-25000" dirty="0"/>
                  <a:t>1</a:t>
                </a:r>
                <a:r>
                  <a:rPr lang="es-ES" b="1" dirty="0" smtClean="0"/>
                  <a:t>= </a:t>
                </a:r>
                <a:r>
                  <a:rPr lang="es-ES" b="1" dirty="0"/>
                  <a:t>30 </a:t>
                </a:r>
                <a:r>
                  <a:rPr lang="es-ES" b="1" dirty="0" err="1"/>
                  <a:t>kPa</a:t>
                </a:r>
                <a:r>
                  <a:rPr lang="es-ES" b="1" dirty="0"/>
                  <a:t>  </a:t>
                </a:r>
              </a:p>
              <a:p>
                <a:r>
                  <a:rPr lang="es-ES" b="1" dirty="0" smtClean="0"/>
                  <a:t>V</a:t>
                </a:r>
                <a:r>
                  <a:rPr lang="es-ES" b="1" baseline="-25000" dirty="0" smtClean="0"/>
                  <a:t>1</a:t>
                </a:r>
                <a:r>
                  <a:rPr lang="es-ES" b="1" dirty="0" smtClean="0"/>
                  <a:t>=</a:t>
                </a:r>
                <a:r>
                  <a:rPr lang="es-ES" b="1" baseline="-25000" dirty="0" smtClean="0"/>
                  <a:t> </a:t>
                </a:r>
                <a:r>
                  <a:rPr lang="es-ES" b="1" dirty="0"/>
                  <a:t>10 m</a:t>
                </a:r>
                <a:r>
                  <a:rPr lang="es-ES" b="1" baseline="30000" dirty="0"/>
                  <a:t>3</a:t>
                </a:r>
                <a:r>
                  <a:rPr lang="es-ES" b="1" dirty="0"/>
                  <a:t> </a:t>
                </a:r>
                <a:endParaRPr lang="es-ES" b="1" baseline="-25000" dirty="0" smtClean="0"/>
              </a:p>
              <a:p>
                <a:r>
                  <a:rPr lang="es-ES" b="1" dirty="0" smtClean="0"/>
                  <a:t>V2</a:t>
                </a:r>
                <a:r>
                  <a:rPr lang="es-ES" b="1" dirty="0"/>
                  <a:t>= 0,500 m</a:t>
                </a:r>
                <a:r>
                  <a:rPr lang="es-ES" b="1" baseline="30000" dirty="0"/>
                  <a:t>3</a:t>
                </a:r>
                <a:r>
                  <a:rPr lang="es-ES" b="1" dirty="0"/>
                  <a:t> </a:t>
                </a:r>
                <a:endParaRPr lang="es-ES" b="1" dirty="0" smtClean="0"/>
              </a:p>
              <a:p>
                <a:r>
                  <a:rPr lang="es-ES" b="1" dirty="0" smtClean="0"/>
                  <a:t>Despejamos </a:t>
                </a:r>
                <a:r>
                  <a:rPr lang="es-ES" b="1" dirty="0"/>
                  <a:t>P2 y </a:t>
                </a:r>
                <a:r>
                  <a:rPr lang="es-ES" b="1" dirty="0" smtClean="0"/>
                  <a:t>sustituímos.P</a:t>
                </a:r>
                <a:r>
                  <a:rPr lang="es-ES" b="1" baseline="-25000" dirty="0" smtClean="0"/>
                  <a:t>2</a:t>
                </a:r>
                <a:r>
                  <a:rPr lang="es-ES" b="1" dirty="0" smtClean="0"/>
                  <a:t>= </a:t>
                </a:r>
                <a14:m>
                  <m:oMath xmlns:m="http://schemas.openxmlformats.org/officeDocument/2006/math">
                    <m:f>
                      <m:fPr>
                        <m:ctrlPr>
                          <a:rPr lang="es-ES" b="1" i="1" smtClean="0">
                            <a:latin typeface="Cambria Math" panose="02040503050406030204" pitchFamily="18" charset="0"/>
                          </a:rPr>
                        </m:ctrlPr>
                      </m:fPr>
                      <m:num>
                        <m:r>
                          <a:rPr lang="es-ES" b="1" i="1" smtClean="0">
                            <a:latin typeface="Cambria Math" panose="02040503050406030204" pitchFamily="18" charset="0"/>
                          </a:rPr>
                          <m:t>𝑷</m:t>
                        </m:r>
                        <m:r>
                          <a:rPr lang="es-ES" b="1" i="1" smtClean="0">
                            <a:latin typeface="Cambria Math" panose="02040503050406030204" pitchFamily="18" charset="0"/>
                          </a:rPr>
                          <m:t>𝟏</m:t>
                        </m:r>
                        <m:r>
                          <a:rPr lang="es-ES" b="1" i="1" smtClean="0">
                            <a:latin typeface="Cambria Math" panose="02040503050406030204" pitchFamily="18" charset="0"/>
                          </a:rPr>
                          <m:t>𝒙𝑽</m:t>
                        </m:r>
                        <m:r>
                          <a:rPr lang="es-ES" b="1" i="1" smtClean="0">
                            <a:latin typeface="Cambria Math" panose="02040503050406030204" pitchFamily="18" charset="0"/>
                          </a:rPr>
                          <m:t>𝟏</m:t>
                        </m:r>
                      </m:num>
                      <m:den>
                        <m:r>
                          <a:rPr lang="es-ES" b="1" i="1" smtClean="0">
                            <a:latin typeface="Cambria Math" panose="02040503050406030204" pitchFamily="18" charset="0"/>
                          </a:rPr>
                          <m:t>𝑽</m:t>
                        </m:r>
                        <m:r>
                          <a:rPr lang="es-ES" b="1" i="1" smtClean="0">
                            <a:latin typeface="Cambria Math" panose="02040503050406030204" pitchFamily="18" charset="0"/>
                          </a:rPr>
                          <m:t>𝟐</m:t>
                        </m:r>
                      </m:den>
                    </m:f>
                    <m:r>
                      <a:rPr lang="es-ES" b="1" i="0" smtClean="0">
                        <a:latin typeface="Cambria Math" panose="02040503050406030204" pitchFamily="18" charset="0"/>
                      </a:rPr>
                      <m:t>=</m:t>
                    </m:r>
                  </m:oMath>
                </a14:m>
                <a:endParaRPr lang="es-ES" b="1" dirty="0"/>
              </a:p>
              <a:p>
                <a:r>
                  <a:rPr lang="es-ES" b="1" dirty="0" smtClean="0">
                    <a:solidFill>
                      <a:srgbClr val="7030A0"/>
                    </a:solidFill>
                  </a:rPr>
                  <a:t>P</a:t>
                </a:r>
                <a:r>
                  <a:rPr lang="es-ES" b="1" baseline="-25000" dirty="0" smtClean="0">
                    <a:solidFill>
                      <a:srgbClr val="7030A0"/>
                    </a:solidFill>
                  </a:rPr>
                  <a:t>2</a:t>
                </a:r>
                <a:r>
                  <a:rPr lang="es-ES" b="1" dirty="0">
                    <a:solidFill>
                      <a:srgbClr val="7030A0"/>
                    </a:solidFill>
                  </a:rPr>
                  <a:t>= </a:t>
                </a:r>
                <a14:m>
                  <m:oMath xmlns:m="http://schemas.openxmlformats.org/officeDocument/2006/math">
                    <m:f>
                      <m:fPr>
                        <m:ctrlPr>
                          <a:rPr lang="es-ES" sz="1800" b="1" i="1">
                            <a:solidFill>
                              <a:srgbClr val="7030A0"/>
                            </a:solidFill>
                            <a:latin typeface="Cambria Math" panose="02040503050406030204" pitchFamily="18" charset="0"/>
                          </a:rPr>
                        </m:ctrlPr>
                      </m:fPr>
                      <m:num>
                        <m:r>
                          <a:rPr lang="es-ES" sz="1800" b="1" i="1" smtClean="0">
                            <a:solidFill>
                              <a:srgbClr val="7030A0"/>
                            </a:solidFill>
                            <a:latin typeface="Cambria Math" panose="02040503050406030204" pitchFamily="18" charset="0"/>
                          </a:rPr>
                          <m:t>𝟑𝟎</m:t>
                        </m:r>
                        <m:r>
                          <a:rPr lang="es-ES" sz="1800" b="1" i="1" smtClean="0">
                            <a:solidFill>
                              <a:srgbClr val="7030A0"/>
                            </a:solidFill>
                            <a:latin typeface="Cambria Math" panose="02040503050406030204" pitchFamily="18" charset="0"/>
                          </a:rPr>
                          <m:t>𝑲𝑷𝒂𝒙</m:t>
                        </m:r>
                        <m:r>
                          <a:rPr lang="es-ES" sz="1800" b="1" i="1" smtClean="0">
                            <a:solidFill>
                              <a:srgbClr val="7030A0"/>
                            </a:solidFill>
                            <a:latin typeface="Cambria Math" panose="02040503050406030204" pitchFamily="18" charset="0"/>
                          </a:rPr>
                          <m:t>𝟏𝟎</m:t>
                        </m:r>
                        <m:r>
                          <a:rPr lang="es-ES" sz="1800" b="1" i="1" smtClean="0">
                            <a:solidFill>
                              <a:srgbClr val="7030A0"/>
                            </a:solidFill>
                            <a:latin typeface="Cambria Math" panose="02040503050406030204" pitchFamily="18" charset="0"/>
                          </a:rPr>
                          <m:t>𝒎</m:t>
                        </m:r>
                        <m:r>
                          <a:rPr lang="es-ES" sz="1800" b="1" i="1" baseline="30000" smtClean="0">
                            <a:solidFill>
                              <a:srgbClr val="7030A0"/>
                            </a:solidFill>
                            <a:latin typeface="Cambria Math" panose="02040503050406030204" pitchFamily="18" charset="0"/>
                          </a:rPr>
                          <m:t>𝟑</m:t>
                        </m:r>
                      </m:num>
                      <m:den>
                        <m:r>
                          <m:rPr>
                            <m:nor/>
                          </m:rPr>
                          <a:rPr lang="es-ES" sz="1800" b="1" dirty="0">
                            <a:solidFill>
                              <a:srgbClr val="7030A0"/>
                            </a:solidFill>
                          </a:rPr>
                          <m:t>0,500 </m:t>
                        </m:r>
                        <m:r>
                          <m:rPr>
                            <m:nor/>
                          </m:rPr>
                          <a:rPr lang="es-ES" sz="1800" b="1" dirty="0">
                            <a:solidFill>
                              <a:srgbClr val="7030A0"/>
                            </a:solidFill>
                          </a:rPr>
                          <m:t>m</m:t>
                        </m:r>
                        <m:r>
                          <m:rPr>
                            <m:nor/>
                          </m:rPr>
                          <a:rPr lang="es-ES" sz="1800" b="1" baseline="30000" dirty="0">
                            <a:solidFill>
                              <a:srgbClr val="7030A0"/>
                            </a:solidFill>
                          </a:rPr>
                          <m:t>3</m:t>
                        </m:r>
                      </m:den>
                    </m:f>
                    <m:r>
                      <a:rPr lang="es-ES" sz="1800" b="1">
                        <a:solidFill>
                          <a:srgbClr val="7030A0"/>
                        </a:solidFill>
                        <a:latin typeface="Cambria Math" panose="02040503050406030204" pitchFamily="18" charset="0"/>
                      </a:rPr>
                      <m:t>=</m:t>
                    </m:r>
                    <m:r>
                      <a:rPr lang="es-ES" sz="1800" b="1" i="1">
                        <a:solidFill>
                          <a:srgbClr val="7030A0"/>
                        </a:solidFill>
                        <a:latin typeface="Cambria Math" panose="02040503050406030204" pitchFamily="18" charset="0"/>
                      </a:rPr>
                      <m:t> </m:t>
                    </m:r>
                  </m:oMath>
                </a14:m>
                <a:r>
                  <a:rPr lang="es-AR" sz="1800" b="1" dirty="0" smtClean="0">
                    <a:solidFill>
                      <a:srgbClr val="7030A0"/>
                    </a:solidFill>
                  </a:rPr>
                  <a:t>600 </a:t>
                </a:r>
                <a:r>
                  <a:rPr lang="es-AR" sz="1800" b="1" dirty="0" err="1" smtClean="0">
                    <a:solidFill>
                      <a:srgbClr val="7030A0"/>
                    </a:solidFill>
                  </a:rPr>
                  <a:t>KPa</a:t>
                </a:r>
                <a:endParaRPr lang="es-AR" sz="1800" b="1" dirty="0">
                  <a:solidFill>
                    <a:srgbClr val="7030A0"/>
                  </a:solidFill>
                </a:endParaRPr>
              </a:p>
            </p:txBody>
          </p:sp>
        </mc:Choice>
        <mc:Fallback xmlns="">
          <p:sp>
            <p:nvSpPr>
              <p:cNvPr id="6" name="Marcador de contenido 5"/>
              <p:cNvSpPr>
                <a:spLocks noGrp="1" noRot="1" noChangeAspect="1" noMove="1" noResize="1" noEditPoints="1" noAdjustHandles="1" noChangeArrowheads="1" noChangeShapeType="1" noTextEdit="1"/>
              </p:cNvSpPr>
              <p:nvPr>
                <p:ph sz="quarter" idx="4"/>
              </p:nvPr>
            </p:nvSpPr>
            <p:spPr>
              <a:blipFill rotWithShape="0">
                <a:blip r:embed="rId2"/>
                <a:stretch>
                  <a:fillRect/>
                </a:stretch>
              </a:blipFill>
              <a:effectLst>
                <a:outerShdw blurRad="50800" dist="38100" dir="2700000" algn="tl" rotWithShape="0">
                  <a:prstClr val="black">
                    <a:alpha val="40000"/>
                  </a:prstClr>
                </a:outerShdw>
              </a:effectLst>
            </p:spPr>
            <p:txBody>
              <a:bodyPr/>
              <a:lstStyle/>
              <a:p>
                <a:r>
                  <a:rPr lang="es-AR">
                    <a:noFill/>
                  </a:rPr>
                  <a:t> </a:t>
                </a:r>
              </a:p>
            </p:txBody>
          </p:sp>
        </mc:Fallback>
      </mc:AlternateContent>
    </p:spTree>
    <p:extLst>
      <p:ext uri="{BB962C8B-B14F-4D97-AF65-F5344CB8AC3E}">
        <p14:creationId xmlns:p14="http://schemas.microsoft.com/office/powerpoint/2010/main" val="860805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Aquí </a:t>
            </a:r>
            <a:r>
              <a:rPr lang="es-ES" dirty="0" err="1" smtClean="0"/>
              <a:t>asentá</a:t>
            </a:r>
            <a:r>
              <a:rPr lang="es-ES" dirty="0" smtClean="0"/>
              <a:t> tus conclusiones y tus dudas</a:t>
            </a:r>
            <a:endParaRPr lang="es-AR" dirty="0"/>
          </a:p>
        </p:txBody>
      </p:sp>
      <p:sp>
        <p:nvSpPr>
          <p:cNvPr id="3" name="Marcador de texto 2"/>
          <p:cNvSpPr>
            <a:spLocks noGrp="1"/>
          </p:cNvSpPr>
          <p:nvPr>
            <p:ph type="body" idx="1"/>
          </p:nvPr>
        </p:nvSpPr>
        <p:spPr>
          <a:xfrm>
            <a:off x="594359" y="2183802"/>
            <a:ext cx="3910579" cy="823912"/>
          </a:xfrm>
          <a:solidFill>
            <a:schemeClr val="accent3">
              <a:lumMod val="20000"/>
              <a:lumOff val="80000"/>
            </a:schemeClr>
          </a:solidFill>
        </p:spPr>
        <p:txBody>
          <a:bodyPr/>
          <a:lstStyle/>
          <a:p>
            <a:r>
              <a:rPr lang="es-ES" dirty="0" smtClean="0"/>
              <a:t>CONCLUSIONES</a:t>
            </a:r>
            <a:endParaRPr lang="es-AR" dirty="0"/>
          </a:p>
        </p:txBody>
      </p:sp>
      <p:sp>
        <p:nvSpPr>
          <p:cNvPr id="4" name="Marcador de contenido 3"/>
          <p:cNvSpPr>
            <a:spLocks noGrp="1"/>
          </p:cNvSpPr>
          <p:nvPr>
            <p:ph sz="half" idx="2"/>
          </p:nvPr>
        </p:nvSpPr>
        <p:spPr/>
        <p:txBody>
          <a:bodyPr/>
          <a:lstStyle/>
          <a:p>
            <a:endParaRPr lang="es-AR" dirty="0"/>
          </a:p>
        </p:txBody>
      </p:sp>
      <p:sp>
        <p:nvSpPr>
          <p:cNvPr id="5" name="Marcador de texto 4"/>
          <p:cNvSpPr>
            <a:spLocks noGrp="1"/>
          </p:cNvSpPr>
          <p:nvPr>
            <p:ph type="body" sz="quarter" idx="3"/>
          </p:nvPr>
        </p:nvSpPr>
        <p:spPr>
          <a:xfrm>
            <a:off x="4642098" y="2183802"/>
            <a:ext cx="3907541" cy="823912"/>
          </a:xfrm>
          <a:solidFill>
            <a:schemeClr val="accent5">
              <a:lumMod val="40000"/>
              <a:lumOff val="60000"/>
            </a:schemeClr>
          </a:solidFill>
        </p:spPr>
        <p:txBody>
          <a:bodyPr/>
          <a:lstStyle/>
          <a:p>
            <a:r>
              <a:rPr lang="es-ES" dirty="0" smtClean="0"/>
              <a:t>DUDAS</a:t>
            </a:r>
            <a:endParaRPr lang="es-AR" dirty="0"/>
          </a:p>
        </p:txBody>
      </p:sp>
      <p:sp>
        <p:nvSpPr>
          <p:cNvPr id="6" name="Marcador de contenido 5"/>
          <p:cNvSpPr>
            <a:spLocks noGrp="1"/>
          </p:cNvSpPr>
          <p:nvPr>
            <p:ph sz="quarter" idx="4"/>
          </p:nvPr>
        </p:nvSpPr>
        <p:spPr/>
        <p:txBody>
          <a:bodyPr/>
          <a:lstStyle/>
          <a:p>
            <a:endParaRPr lang="es-AR" dirty="0"/>
          </a:p>
        </p:txBody>
      </p:sp>
    </p:spTree>
    <p:extLst>
      <p:ext uri="{BB962C8B-B14F-4D97-AF65-F5344CB8AC3E}">
        <p14:creationId xmlns:p14="http://schemas.microsoft.com/office/powerpoint/2010/main" val="108331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ESTADOS DE LA MATERIA DILATACION </a:t>
            </a:r>
            <a:endParaRPr lang="es-AR" dirty="0"/>
          </a:p>
        </p:txBody>
      </p:sp>
      <p:sp>
        <p:nvSpPr>
          <p:cNvPr id="3" name="2 Marcador de texto"/>
          <p:cNvSpPr>
            <a:spLocks noGrp="1"/>
          </p:cNvSpPr>
          <p:nvPr>
            <p:ph type="body" idx="1"/>
          </p:nvPr>
        </p:nvSpPr>
        <p:spPr>
          <a:solidFill>
            <a:schemeClr val="accent3">
              <a:lumMod val="20000"/>
              <a:lumOff val="80000"/>
            </a:schemeClr>
          </a:solidFill>
          <a:effectLst>
            <a:softEdge rad="12700"/>
          </a:effectLst>
        </p:spPr>
        <p:txBody>
          <a:bodyPr/>
          <a:lstStyle/>
          <a:p>
            <a:r>
              <a:rPr lang="es-ES" b="1" dirty="0" smtClean="0">
                <a:solidFill>
                  <a:schemeClr val="tx1"/>
                </a:solidFill>
              </a:rPr>
              <a:t>VER EJERCITACIÓN ADICIONAL EN WEEBLY</a:t>
            </a:r>
          </a:p>
          <a:p>
            <a:r>
              <a:rPr lang="es-ES" b="1" dirty="0" smtClean="0">
                <a:solidFill>
                  <a:schemeClr val="tx1"/>
                </a:solidFill>
              </a:rPr>
              <a:t>EJERCICIOS CON DESARROLLO </a:t>
            </a:r>
            <a:endParaRPr lang="es-AR" b="1" dirty="0">
              <a:solidFill>
                <a:schemeClr val="tx1"/>
              </a:solidFill>
            </a:endParaRPr>
          </a:p>
        </p:txBody>
      </p:sp>
    </p:spTree>
    <p:extLst>
      <p:ext uri="{BB962C8B-B14F-4D97-AF65-F5344CB8AC3E}">
        <p14:creationId xmlns:p14="http://schemas.microsoft.com/office/powerpoint/2010/main" val="1759516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64096"/>
          </a:xfrm>
          <a:solidFill>
            <a:schemeClr val="accent2"/>
          </a:solidFill>
          <a:effectLst>
            <a:outerShdw blurRad="50800" dist="38100" dir="2700000" algn="tl" rotWithShape="0">
              <a:prstClr val="black">
                <a:alpha val="40000"/>
              </a:prstClr>
            </a:outerShdw>
          </a:effectLst>
        </p:spPr>
        <p:txBody>
          <a:bodyPr/>
          <a:lstStyle/>
          <a:p>
            <a:pPr algn="ctr"/>
            <a:r>
              <a:rPr lang="es-AR" b="1" dirty="0" smtClean="0">
                <a:solidFill>
                  <a:schemeClr val="bg1"/>
                </a:solidFill>
              </a:rPr>
              <a:t>MATERIA Y ENERGÍA</a:t>
            </a:r>
            <a:endParaRPr lang="es-AR" b="1" dirty="0">
              <a:solidFill>
                <a:schemeClr val="bg1"/>
              </a:solidFill>
            </a:endParaRPr>
          </a:p>
        </p:txBody>
      </p:sp>
      <p:sp>
        <p:nvSpPr>
          <p:cNvPr id="3" name="2 Marcador de contenido"/>
          <p:cNvSpPr>
            <a:spLocks noGrp="1"/>
          </p:cNvSpPr>
          <p:nvPr>
            <p:ph sz="half" idx="1"/>
          </p:nvPr>
        </p:nvSpPr>
        <p:spPr>
          <a:xfrm>
            <a:off x="-12374" y="980728"/>
            <a:ext cx="2880320" cy="2302431"/>
          </a:xfrm>
          <a:solidFill>
            <a:schemeClr val="accent3">
              <a:lumMod val="40000"/>
              <a:lumOff val="60000"/>
            </a:schemeClr>
          </a:solidFill>
          <a:effectLst>
            <a:outerShdw blurRad="50800" dist="38100" dir="2700000" algn="tl" rotWithShape="0">
              <a:prstClr val="black">
                <a:alpha val="40000"/>
              </a:prstClr>
            </a:outerShdw>
          </a:effectLst>
        </p:spPr>
        <p:txBody>
          <a:bodyPr>
            <a:normAutofit fontScale="92500" lnSpcReduction="10000"/>
          </a:bodyPr>
          <a:lstStyle/>
          <a:p>
            <a:pPr marL="0" indent="0">
              <a:buNone/>
            </a:pPr>
            <a:r>
              <a:rPr lang="es-AR" sz="2000" b="1" u="sng" dirty="0" smtClean="0"/>
              <a:t>ESTADOS DE LA MATERIA</a:t>
            </a:r>
          </a:p>
          <a:p>
            <a:pPr algn="just"/>
            <a:r>
              <a:rPr lang="es-AR" sz="1600" b="1" dirty="0" smtClean="0"/>
              <a:t>CALOR, TEMPERATURA</a:t>
            </a:r>
          </a:p>
          <a:p>
            <a:pPr algn="just"/>
            <a:r>
              <a:rPr lang="es-AR" sz="1600" b="1" dirty="0" smtClean="0"/>
              <a:t>DILATACIÓN:LINEAL, SUPERFICIAL, VOLUMÉTRICA</a:t>
            </a:r>
          </a:p>
          <a:p>
            <a:pPr algn="just"/>
            <a:r>
              <a:rPr lang="es-AR" sz="1600" b="1" dirty="0" smtClean="0"/>
              <a:t>FUENTES DE ENERGÍA</a:t>
            </a:r>
          </a:p>
          <a:p>
            <a:pPr algn="just"/>
            <a:r>
              <a:rPr lang="es-AR" sz="1600" b="1" dirty="0" smtClean="0"/>
              <a:t>TIPOS DE ENERGÍA</a:t>
            </a:r>
            <a:endParaRPr lang="es-AR" dirty="0" smtClean="0"/>
          </a:p>
          <a:p>
            <a:endParaRPr lang="es-AR" dirty="0"/>
          </a:p>
        </p:txBody>
      </p:sp>
      <p:sp>
        <p:nvSpPr>
          <p:cNvPr id="5" name="2 Marcador de contenido"/>
          <p:cNvSpPr txBox="1">
            <a:spLocks/>
          </p:cNvSpPr>
          <p:nvPr/>
        </p:nvSpPr>
        <p:spPr>
          <a:xfrm>
            <a:off x="3131840" y="950638"/>
            <a:ext cx="2736304" cy="4246647"/>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s-AR" sz="2400" b="1" u="sng" dirty="0" smtClean="0"/>
              <a:t>HIDROSTÁTICA</a:t>
            </a:r>
            <a:r>
              <a:rPr lang="es-AR" sz="2400" u="sng" dirty="0" smtClean="0"/>
              <a:t> </a:t>
            </a:r>
          </a:p>
          <a:p>
            <a:pPr algn="just"/>
            <a:r>
              <a:rPr lang="es-AR" sz="1600" b="1" dirty="0" smtClean="0"/>
              <a:t>PASCAL Y LA PRENSA HIDRÁULICA.</a:t>
            </a:r>
          </a:p>
          <a:p>
            <a:r>
              <a:rPr lang="es-AR" sz="1600" b="1" dirty="0" smtClean="0"/>
              <a:t>TEOREMA GENERAL DE LA HIDROSTÁTICA.</a:t>
            </a:r>
          </a:p>
          <a:p>
            <a:r>
              <a:rPr lang="es-AR" sz="1600" b="1" dirty="0" smtClean="0"/>
              <a:t>VASOS COMUNICANTES</a:t>
            </a:r>
          </a:p>
          <a:p>
            <a:r>
              <a:rPr lang="es-AR" sz="1600" b="1" dirty="0" smtClean="0"/>
              <a:t>PRINCIPIO DE ARQUÍMEDES,EMPUJE</a:t>
            </a:r>
          </a:p>
          <a:p>
            <a:pPr marL="0" indent="0">
              <a:buNone/>
            </a:pPr>
            <a:r>
              <a:rPr lang="es-AR" sz="2400" b="1" u="sng" dirty="0" smtClean="0"/>
              <a:t>HIDRODINÁMICA</a:t>
            </a:r>
          </a:p>
          <a:p>
            <a:r>
              <a:rPr lang="es-AR" sz="1600" b="1" dirty="0" smtClean="0"/>
              <a:t>TEOREMA DE BERNOULLI PARA FLUIDOS INCOMPRESIBLES.</a:t>
            </a:r>
          </a:p>
          <a:p>
            <a:r>
              <a:rPr lang="es-AR" sz="1600" b="1" dirty="0" smtClean="0"/>
              <a:t>EFECTO VENTURI</a:t>
            </a:r>
            <a:endParaRPr lang="es-AR" dirty="0" smtClean="0"/>
          </a:p>
          <a:p>
            <a:endParaRPr lang="es-AR" dirty="0"/>
          </a:p>
        </p:txBody>
      </p:sp>
      <p:sp>
        <p:nvSpPr>
          <p:cNvPr id="7" name="2 Marcador de contenido"/>
          <p:cNvSpPr txBox="1">
            <a:spLocks/>
          </p:cNvSpPr>
          <p:nvPr/>
        </p:nvSpPr>
        <p:spPr>
          <a:xfrm>
            <a:off x="6156176" y="986945"/>
            <a:ext cx="2736304" cy="1366327"/>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s-AR" sz="2400" b="1" u="sng" dirty="0" smtClean="0"/>
              <a:t>NEUMOSTATICA</a:t>
            </a:r>
            <a:r>
              <a:rPr lang="es-AR" u="sng" dirty="0" smtClean="0"/>
              <a:t> </a:t>
            </a:r>
          </a:p>
          <a:p>
            <a:r>
              <a:rPr lang="es-AR" sz="1600" b="1" dirty="0" smtClean="0"/>
              <a:t>LEY DE BOYLE MARIOTTE- MANOMETROS</a:t>
            </a:r>
          </a:p>
          <a:p>
            <a:pPr marL="0" indent="0">
              <a:buNone/>
            </a:pPr>
            <a:endParaRPr lang="es-AR" dirty="0" smtClean="0"/>
          </a:p>
          <a:p>
            <a:endParaRPr lang="es-AR" dirty="0"/>
          </a:p>
        </p:txBody>
      </p:sp>
      <p:sp>
        <p:nvSpPr>
          <p:cNvPr id="8" name="7 CuadroTexto"/>
          <p:cNvSpPr txBox="1"/>
          <p:nvPr/>
        </p:nvSpPr>
        <p:spPr>
          <a:xfrm>
            <a:off x="6156785" y="2420888"/>
            <a:ext cx="2736304" cy="2585323"/>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s-AR" b="1" dirty="0" smtClean="0"/>
              <a:t>INSTRUMENTOS DE MEDICIÓN:</a:t>
            </a:r>
          </a:p>
          <a:p>
            <a:endParaRPr lang="es-AR" b="1" dirty="0"/>
          </a:p>
          <a:p>
            <a:endParaRPr lang="es-AR" b="1" dirty="0" smtClean="0"/>
          </a:p>
          <a:p>
            <a:endParaRPr lang="es-AR" b="1" dirty="0"/>
          </a:p>
          <a:p>
            <a:endParaRPr lang="es-AR" b="1" dirty="0" smtClean="0"/>
          </a:p>
          <a:p>
            <a:endParaRPr lang="es-AR" b="1" dirty="0" smtClean="0"/>
          </a:p>
          <a:p>
            <a:endParaRPr lang="es-AR" b="1" dirty="0"/>
          </a:p>
          <a:p>
            <a:endParaRPr lang="es-AR" b="1" dirty="0"/>
          </a:p>
        </p:txBody>
      </p:sp>
      <p:sp>
        <p:nvSpPr>
          <p:cNvPr id="9" name="8 CuadroTexto"/>
          <p:cNvSpPr txBox="1"/>
          <p:nvPr/>
        </p:nvSpPr>
        <p:spPr>
          <a:xfrm>
            <a:off x="35496" y="3356992"/>
            <a:ext cx="2808312" cy="2862322"/>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s-AR" b="1" dirty="0" smtClean="0"/>
              <a:t>INSTRUMENTOS DE MEDICIÓN:</a:t>
            </a:r>
          </a:p>
          <a:p>
            <a:endParaRPr lang="es-AR" b="1" dirty="0" smtClean="0"/>
          </a:p>
          <a:p>
            <a:endParaRPr lang="es-AR" b="1" dirty="0"/>
          </a:p>
          <a:p>
            <a:endParaRPr lang="es-AR" b="1" dirty="0" smtClean="0"/>
          </a:p>
          <a:p>
            <a:endParaRPr lang="es-AR" b="1" dirty="0"/>
          </a:p>
          <a:p>
            <a:endParaRPr lang="es-AR" b="1" dirty="0" smtClean="0"/>
          </a:p>
          <a:p>
            <a:endParaRPr lang="es-AR" b="1" dirty="0"/>
          </a:p>
          <a:p>
            <a:endParaRPr lang="es-AR" b="1" dirty="0" smtClean="0"/>
          </a:p>
          <a:p>
            <a:endParaRPr lang="es-AR" b="1" dirty="0"/>
          </a:p>
        </p:txBody>
      </p:sp>
      <p:sp>
        <p:nvSpPr>
          <p:cNvPr id="10" name="9 CuadroTexto"/>
          <p:cNvSpPr txBox="1"/>
          <p:nvPr/>
        </p:nvSpPr>
        <p:spPr>
          <a:xfrm>
            <a:off x="3145227" y="5295984"/>
            <a:ext cx="2770651" cy="646331"/>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s-AR" b="1" dirty="0" smtClean="0"/>
              <a:t>INSTRUMENTOS DE MEDICIÓN:</a:t>
            </a:r>
            <a:endParaRPr lang="es-AR" b="1" dirty="0"/>
          </a:p>
        </p:txBody>
      </p:sp>
      <p:sp>
        <p:nvSpPr>
          <p:cNvPr id="11" name="10 CuadroTexto"/>
          <p:cNvSpPr txBox="1"/>
          <p:nvPr/>
        </p:nvSpPr>
        <p:spPr>
          <a:xfrm>
            <a:off x="107504" y="6096207"/>
            <a:ext cx="9036496" cy="646331"/>
          </a:xfrm>
          <a:prstGeom prst="rect">
            <a:avLst/>
          </a:prstGeom>
          <a:solidFill>
            <a:schemeClr val="accent2"/>
          </a:solidFill>
        </p:spPr>
        <p:txBody>
          <a:bodyPr wrap="square" rtlCol="0">
            <a:spAutoFit/>
          </a:bodyPr>
          <a:lstStyle/>
          <a:p>
            <a:r>
              <a:rPr lang="es-AR" b="1" u="sng" dirty="0" smtClean="0"/>
              <a:t>DISPOSITIVOS Y ARTEFACTOS ASOCIADOS AL TEMA DEL CAPÍTULO 3</a:t>
            </a:r>
          </a:p>
          <a:p>
            <a:r>
              <a:rPr lang="es-AR" b="1" dirty="0" smtClean="0"/>
              <a:t>.BOMBA HIDRAÚLICA ,SIFÓN,PRENSA HIDRÁULICA Y OTROS</a:t>
            </a:r>
            <a:endParaRPr lang="es-AR" dirty="0"/>
          </a:p>
        </p:txBody>
      </p:sp>
    </p:spTree>
    <p:extLst>
      <p:ext uri="{BB962C8B-B14F-4D97-AF65-F5344CB8AC3E}">
        <p14:creationId xmlns:p14="http://schemas.microsoft.com/office/powerpoint/2010/main" val="3717417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b="1" dirty="0" smtClean="0"/>
              <a:t>HIDROSTÁTICA</a:t>
            </a:r>
            <a:endParaRPr lang="es-AR" b="1" dirty="0"/>
          </a:p>
        </p:txBody>
      </p:sp>
      <p:sp>
        <p:nvSpPr>
          <p:cNvPr id="4" name="3 Marcador de texto"/>
          <p:cNvSpPr>
            <a:spLocks noGrp="1"/>
          </p:cNvSpPr>
          <p:nvPr>
            <p:ph type="body" idx="1"/>
          </p:nvPr>
        </p:nvSpPr>
        <p:spPr/>
        <p:txBody>
          <a:bodyPr/>
          <a:lstStyle/>
          <a:p>
            <a:endParaRPr lang="es-AR"/>
          </a:p>
        </p:txBody>
      </p:sp>
    </p:spTree>
    <p:extLst>
      <p:ext uri="{BB962C8B-B14F-4D97-AF65-F5344CB8AC3E}">
        <p14:creationId xmlns:p14="http://schemas.microsoft.com/office/powerpoint/2010/main" val="141793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88640"/>
            <a:ext cx="9144000" cy="725760"/>
          </a:xfrm>
          <a:solidFill>
            <a:schemeClr val="accent2"/>
          </a:solidFill>
        </p:spPr>
        <p:txBody>
          <a:bodyPr>
            <a:normAutofit fontScale="90000"/>
          </a:bodyPr>
          <a:lstStyle/>
          <a:p>
            <a:pPr algn="ctr"/>
            <a:r>
              <a:rPr lang="es-AR" sz="1100" dirty="0" smtClean="0">
                <a:solidFill>
                  <a:schemeClr val="bg1"/>
                </a:solidFill>
              </a:rPr>
              <a:t/>
            </a:r>
            <a:br>
              <a:rPr lang="es-AR" sz="1100" dirty="0" smtClean="0">
                <a:solidFill>
                  <a:schemeClr val="bg1"/>
                </a:solidFill>
              </a:rPr>
            </a:br>
            <a:r>
              <a:rPr lang="es-AR" sz="2000" dirty="0">
                <a:solidFill>
                  <a:schemeClr val="bg1"/>
                </a:solidFill>
              </a:rPr>
              <a:t>PRENSA HIDRAÚLICA EJERCICIO RESUELTO</a:t>
            </a:r>
            <a:r>
              <a:rPr lang="es-AR" sz="1100" dirty="0">
                <a:solidFill>
                  <a:schemeClr val="bg1"/>
                </a:solidFill>
              </a:rPr>
              <a:t/>
            </a:r>
            <a:br>
              <a:rPr lang="es-AR" sz="1100" dirty="0">
                <a:solidFill>
                  <a:schemeClr val="bg1"/>
                </a:solidFill>
              </a:rPr>
            </a:br>
            <a:r>
              <a:rPr lang="es-AR" sz="1100" b="1" u="sng" dirty="0" smtClean="0">
                <a:solidFill>
                  <a:schemeClr val="bg1"/>
                </a:solidFill>
              </a:rPr>
              <a:t>PRINCIPIO DE PASCAL :</a:t>
            </a:r>
            <a:r>
              <a:rPr lang="en-US" sz="1100" b="1" cap="none" dirty="0" smtClean="0">
                <a:solidFill>
                  <a:schemeClr val="bg1"/>
                </a:solidFill>
              </a:rPr>
              <a:t>La </a:t>
            </a:r>
            <a:r>
              <a:rPr lang="en-US" sz="1100" b="1" cap="none" dirty="0" err="1" smtClean="0">
                <a:solidFill>
                  <a:schemeClr val="bg1"/>
                </a:solidFill>
              </a:rPr>
              <a:t>presión</a:t>
            </a:r>
            <a:r>
              <a:rPr lang="en-US" sz="1100" b="1" cap="none" dirty="0" smtClean="0">
                <a:solidFill>
                  <a:schemeClr val="bg1"/>
                </a:solidFill>
              </a:rPr>
              <a:t> </a:t>
            </a:r>
            <a:r>
              <a:rPr lang="en-US" sz="1100" b="1" cap="none" dirty="0" err="1" smtClean="0">
                <a:solidFill>
                  <a:schemeClr val="bg1"/>
                </a:solidFill>
              </a:rPr>
              <a:t>aplicada</a:t>
            </a:r>
            <a:r>
              <a:rPr lang="en-US" sz="1100" b="1" cap="none" dirty="0" smtClean="0">
                <a:solidFill>
                  <a:schemeClr val="bg1"/>
                </a:solidFill>
              </a:rPr>
              <a:t> a un </a:t>
            </a:r>
            <a:r>
              <a:rPr lang="en-US" sz="1100" b="1" cap="none" dirty="0" err="1" smtClean="0">
                <a:solidFill>
                  <a:schemeClr val="bg1"/>
                </a:solidFill>
              </a:rPr>
              <a:t>fluido</a:t>
            </a:r>
            <a:r>
              <a:rPr lang="en-US" sz="1100" b="1" cap="none" dirty="0" smtClean="0">
                <a:solidFill>
                  <a:schemeClr val="bg1"/>
                </a:solidFill>
              </a:rPr>
              <a:t> </a:t>
            </a:r>
            <a:r>
              <a:rPr lang="en-US" sz="1100" b="1" cap="none" dirty="0" err="1" smtClean="0">
                <a:solidFill>
                  <a:schemeClr val="bg1"/>
                </a:solidFill>
              </a:rPr>
              <a:t>encerrado</a:t>
            </a:r>
            <a:r>
              <a:rPr lang="en-US" sz="1100" b="1" cap="none" dirty="0" smtClean="0">
                <a:solidFill>
                  <a:schemeClr val="bg1"/>
                </a:solidFill>
              </a:rPr>
              <a:t> en un </a:t>
            </a:r>
            <a:r>
              <a:rPr lang="en-US" sz="1100" b="1" cap="none" dirty="0" err="1" smtClean="0">
                <a:solidFill>
                  <a:schemeClr val="bg1"/>
                </a:solidFill>
              </a:rPr>
              <a:t>recipiente</a:t>
            </a:r>
            <a:r>
              <a:rPr lang="en-US" sz="1100" b="1" cap="none" dirty="0" smtClean="0">
                <a:solidFill>
                  <a:schemeClr val="bg1"/>
                </a:solidFill>
              </a:rPr>
              <a:t> </a:t>
            </a:r>
            <a:r>
              <a:rPr lang="en-US" sz="1100" b="1" cap="none" dirty="0" err="1" smtClean="0">
                <a:solidFill>
                  <a:schemeClr val="bg1"/>
                </a:solidFill>
              </a:rPr>
              <a:t>es</a:t>
            </a:r>
            <a:r>
              <a:rPr lang="en-US" sz="1100" b="1" cap="none" dirty="0" smtClean="0">
                <a:solidFill>
                  <a:schemeClr val="bg1"/>
                </a:solidFill>
              </a:rPr>
              <a:t> </a:t>
            </a:r>
            <a:r>
              <a:rPr lang="en-US" sz="1100" b="1" cap="none" dirty="0" err="1" smtClean="0">
                <a:solidFill>
                  <a:schemeClr val="bg1"/>
                </a:solidFill>
              </a:rPr>
              <a:t>transmitida</a:t>
            </a:r>
            <a:r>
              <a:rPr lang="en-US" sz="1100" b="1" cap="none" dirty="0" smtClean="0">
                <a:solidFill>
                  <a:schemeClr val="bg1"/>
                </a:solidFill>
              </a:rPr>
              <a:t> sin </a:t>
            </a:r>
            <a:r>
              <a:rPr lang="en-US" sz="1100" b="1" cap="none" dirty="0" err="1" smtClean="0">
                <a:solidFill>
                  <a:schemeClr val="bg1"/>
                </a:solidFill>
              </a:rPr>
              <a:t>disminución</a:t>
            </a:r>
            <a:r>
              <a:rPr lang="en-US" sz="1100" b="1" cap="none" dirty="0" smtClean="0">
                <a:solidFill>
                  <a:schemeClr val="bg1"/>
                </a:solidFill>
              </a:rPr>
              <a:t> </a:t>
            </a:r>
            <a:r>
              <a:rPr lang="en-US" sz="1100" b="1" cap="none" dirty="0" err="1" smtClean="0">
                <a:solidFill>
                  <a:schemeClr val="bg1"/>
                </a:solidFill>
              </a:rPr>
              <a:t>alguna</a:t>
            </a:r>
            <a:r>
              <a:rPr lang="en-US" sz="1100" b="1" cap="none" dirty="0" smtClean="0">
                <a:solidFill>
                  <a:schemeClr val="bg1"/>
                </a:solidFill>
              </a:rPr>
              <a:t> a </a:t>
            </a:r>
            <a:r>
              <a:rPr lang="en-US" sz="1100" b="1" cap="none" dirty="0" err="1" smtClean="0">
                <a:solidFill>
                  <a:schemeClr val="bg1"/>
                </a:solidFill>
              </a:rPr>
              <a:t>todos</a:t>
            </a:r>
            <a:r>
              <a:rPr lang="en-US" sz="1100" b="1" cap="none" dirty="0" smtClean="0">
                <a:solidFill>
                  <a:schemeClr val="bg1"/>
                </a:solidFill>
              </a:rPr>
              <a:t> los </a:t>
            </a:r>
            <a:r>
              <a:rPr lang="en-US" sz="1100" b="1" cap="none" dirty="0" err="1" smtClean="0">
                <a:solidFill>
                  <a:schemeClr val="bg1"/>
                </a:solidFill>
              </a:rPr>
              <a:t>puntos</a:t>
            </a:r>
            <a:r>
              <a:rPr lang="en-US" sz="1100" b="1" cap="none" dirty="0" smtClean="0">
                <a:solidFill>
                  <a:schemeClr val="bg1"/>
                </a:solidFill>
              </a:rPr>
              <a:t> del </a:t>
            </a:r>
            <a:r>
              <a:rPr lang="en-US" sz="1100" b="1" cap="none" dirty="0" err="1" smtClean="0">
                <a:solidFill>
                  <a:schemeClr val="bg1"/>
                </a:solidFill>
              </a:rPr>
              <a:t>fluido</a:t>
            </a:r>
            <a:r>
              <a:rPr lang="en-US" sz="1100" b="1" cap="none" dirty="0" smtClean="0">
                <a:solidFill>
                  <a:schemeClr val="bg1"/>
                </a:solidFill>
              </a:rPr>
              <a:t> y a </a:t>
            </a:r>
            <a:r>
              <a:rPr lang="en-US" sz="1100" b="1" cap="none" dirty="0" err="1" smtClean="0">
                <a:solidFill>
                  <a:schemeClr val="bg1"/>
                </a:solidFill>
              </a:rPr>
              <a:t>las</a:t>
            </a:r>
            <a:r>
              <a:rPr lang="en-US" sz="1100" b="1" cap="none" dirty="0" smtClean="0">
                <a:solidFill>
                  <a:schemeClr val="bg1"/>
                </a:solidFill>
              </a:rPr>
              <a:t> </a:t>
            </a:r>
            <a:r>
              <a:rPr lang="en-US" sz="1100" b="1" cap="none" dirty="0" err="1" smtClean="0">
                <a:solidFill>
                  <a:schemeClr val="bg1"/>
                </a:solidFill>
              </a:rPr>
              <a:t>paredes</a:t>
            </a:r>
            <a:r>
              <a:rPr lang="en-US" sz="1100" b="1" cap="none" dirty="0" smtClean="0">
                <a:solidFill>
                  <a:schemeClr val="bg1"/>
                </a:solidFill>
              </a:rPr>
              <a:t> del </a:t>
            </a:r>
            <a:r>
              <a:rPr lang="en-US" sz="1100" b="1" cap="none" dirty="0" err="1" smtClean="0">
                <a:solidFill>
                  <a:schemeClr val="bg1"/>
                </a:solidFill>
              </a:rPr>
              <a:t>recipiente</a:t>
            </a:r>
            <a:r>
              <a:rPr lang="es-AR" sz="1100" cap="none" dirty="0" smtClean="0">
                <a:solidFill>
                  <a:schemeClr val="bg1"/>
                </a:solidFill>
              </a:rPr>
              <a:t/>
            </a:r>
            <a:br>
              <a:rPr lang="es-AR" sz="1100" cap="none" dirty="0" smtClean="0">
                <a:solidFill>
                  <a:schemeClr val="bg1"/>
                </a:solidFill>
              </a:rPr>
            </a:br>
            <a:endParaRPr lang="es-AR" sz="1100" cap="none" dirty="0">
              <a:solidFill>
                <a:schemeClr val="bg1"/>
              </a:solidFill>
            </a:endParaRPr>
          </a:p>
        </p:txBody>
      </p:sp>
      <p:sp>
        <p:nvSpPr>
          <p:cNvPr id="3" name="2 Marcador de texto"/>
          <p:cNvSpPr>
            <a:spLocks noGrp="1"/>
          </p:cNvSpPr>
          <p:nvPr>
            <p:ph type="body" idx="4294967295"/>
          </p:nvPr>
        </p:nvSpPr>
        <p:spPr>
          <a:xfrm>
            <a:off x="0" y="1125538"/>
            <a:ext cx="3816350" cy="720725"/>
          </a:xfrm>
        </p:spPr>
        <p:txBody>
          <a:bodyPr>
            <a:noAutofit/>
          </a:bodyPr>
          <a:lstStyle/>
          <a:p>
            <a:endParaRPr lang="es-AR" sz="1200" cap="none" dirty="0" smtClean="0">
              <a:latin typeface="Arial" pitchFamily="34" charset="0"/>
              <a:cs typeface="Arial" pitchFamily="34" charset="0"/>
            </a:endParaRPr>
          </a:p>
          <a:p>
            <a:r>
              <a:rPr lang="es-AR" sz="1200" b="1" cap="none" dirty="0" smtClean="0">
                <a:latin typeface="Arial" pitchFamily="34" charset="0"/>
                <a:cs typeface="Arial" pitchFamily="34" charset="0"/>
              </a:rPr>
              <a:t>.</a:t>
            </a:r>
          </a:p>
          <a:p>
            <a:endParaRPr lang="es-AR" sz="1200" cap="none" dirty="0">
              <a:latin typeface="Arial" pitchFamily="34" charset="0"/>
              <a:cs typeface="Arial" pitchFamily="34" charset="0"/>
            </a:endParaRPr>
          </a:p>
        </p:txBody>
      </p:sp>
      <p:pic>
        <p:nvPicPr>
          <p:cNvPr id="7" name="6 Marcador de contenido"/>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b="8262"/>
          <a:stretch/>
        </p:blipFill>
        <p:spPr>
          <a:xfrm>
            <a:off x="0" y="2468563"/>
            <a:ext cx="3200400" cy="2640012"/>
          </a:xfrm>
        </p:spPr>
      </p:pic>
      <p:sp>
        <p:nvSpPr>
          <p:cNvPr id="8" name="7 Rectángulo"/>
          <p:cNvSpPr/>
          <p:nvPr/>
        </p:nvSpPr>
        <p:spPr>
          <a:xfrm>
            <a:off x="27045" y="1019402"/>
            <a:ext cx="4549282" cy="1477328"/>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a:spAutoFit/>
          </a:bodyPr>
          <a:lstStyle/>
          <a:p>
            <a:r>
              <a:rPr lang="es-AR" b="1" cap="none" dirty="0" smtClean="0">
                <a:latin typeface="Arial" pitchFamily="34" charset="0"/>
                <a:cs typeface="Arial" pitchFamily="34" charset="0"/>
              </a:rPr>
              <a:t>El automóvil de la gráfica pesa 13.200N.</a:t>
            </a:r>
          </a:p>
          <a:p>
            <a:r>
              <a:rPr lang="es-AR" b="1" cap="none" dirty="0" smtClean="0">
                <a:latin typeface="Arial" pitchFamily="34" charset="0"/>
                <a:cs typeface="Arial" pitchFamily="34" charset="0"/>
              </a:rPr>
              <a:t>El pistón más pequeño de la prensa hidráulica(émbolo)tiene un diámetro de 30 cm. El diámetro del émbolo mayor es de 350 cm. Determina el valor de F</a:t>
            </a:r>
            <a:r>
              <a:rPr lang="es-AR" b="1" cap="none" baseline="-25000" dirty="0" smtClean="0">
                <a:latin typeface="Arial" pitchFamily="34" charset="0"/>
                <a:cs typeface="Arial" pitchFamily="34" charset="0"/>
              </a:rPr>
              <a:t>1</a:t>
            </a:r>
            <a:endParaRPr lang="es-AR" baseline="-25000" dirty="0"/>
          </a:p>
        </p:txBody>
      </p:sp>
      <mc:AlternateContent xmlns:mc="http://schemas.openxmlformats.org/markup-compatibility/2006" xmlns:a14="http://schemas.microsoft.com/office/drawing/2010/main">
        <mc:Choice Requires="a14">
          <p:sp>
            <p:nvSpPr>
              <p:cNvPr id="9" name="8 Rectángulo"/>
              <p:cNvSpPr/>
              <p:nvPr/>
            </p:nvSpPr>
            <p:spPr>
              <a:xfrm>
                <a:off x="4716016" y="980728"/>
                <a:ext cx="4427984" cy="4382866"/>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a:spAutoFit/>
              </a:bodyPr>
              <a:lstStyle/>
              <a:p>
                <a:r>
                  <a:rPr lang="es-AR" b="1" dirty="0" smtClean="0">
                    <a:latin typeface="Arial" pitchFamily="34" charset="0"/>
                    <a:cs typeface="Arial" pitchFamily="34" charset="0"/>
                  </a:rPr>
                  <a:t>SOLUCIÓN:</a:t>
                </a:r>
              </a:p>
              <a:p>
                <a:r>
                  <a:rPr lang="en-US" b="1" dirty="0" err="1" smtClean="0"/>
                  <a:t>Aplicando</a:t>
                </a:r>
                <a:r>
                  <a:rPr lang="en-US" b="1" dirty="0" smtClean="0"/>
                  <a:t> la </a:t>
                </a:r>
                <a:r>
                  <a:rPr lang="en-US" b="1" dirty="0" err="1" smtClean="0"/>
                  <a:t>ecuación</a:t>
                </a:r>
                <a:r>
                  <a:rPr lang="en-US" b="1" dirty="0" smtClean="0"/>
                  <a:t> de Pascal </a:t>
                </a:r>
                <a:r>
                  <a:rPr lang="en-US" b="1" dirty="0" err="1" smtClean="0"/>
                  <a:t>referida</a:t>
                </a:r>
                <a:r>
                  <a:rPr lang="en-US" b="1" dirty="0" smtClean="0"/>
                  <a:t> a </a:t>
                </a:r>
                <a:r>
                  <a:rPr lang="en-US" b="1" dirty="0" err="1" smtClean="0"/>
                  <a:t>presión</a:t>
                </a:r>
                <a:r>
                  <a:rPr lang="en-US" b="1" dirty="0" smtClean="0"/>
                  <a:t>: </a:t>
                </a:r>
              </a:p>
              <a:p>
                <a:r>
                  <a:rPr lang="en-US" b="1" dirty="0" smtClean="0"/>
                  <a:t>F</a:t>
                </a:r>
                <a:r>
                  <a:rPr lang="en-US" b="1" baseline="-25000" dirty="0" smtClean="0"/>
                  <a:t>1</a:t>
                </a:r>
                <a:r>
                  <a:rPr lang="en-US" b="1" dirty="0" smtClean="0"/>
                  <a:t>/ S</a:t>
                </a:r>
                <a:r>
                  <a:rPr lang="en-US" b="1" baseline="-25000" dirty="0" smtClean="0"/>
                  <a:t>1</a:t>
                </a:r>
                <a:r>
                  <a:rPr lang="en-US" b="1" dirty="0" smtClean="0"/>
                  <a:t>  </a:t>
                </a:r>
                <a:r>
                  <a:rPr lang="en-US" b="1" dirty="0"/>
                  <a:t>= </a:t>
                </a:r>
                <a:r>
                  <a:rPr lang="en-US" b="1" dirty="0" smtClean="0"/>
                  <a:t>F</a:t>
                </a:r>
                <a:r>
                  <a:rPr lang="en-US" b="1" baseline="-25000" dirty="0" smtClean="0"/>
                  <a:t>2</a:t>
                </a:r>
                <a:r>
                  <a:rPr lang="en-US" b="1" dirty="0" smtClean="0"/>
                  <a:t>/ S</a:t>
                </a:r>
                <a:r>
                  <a:rPr lang="en-US" b="1" baseline="-25000" dirty="0" smtClean="0"/>
                  <a:t>2</a:t>
                </a:r>
                <a:r>
                  <a:rPr lang="en-US" b="1" dirty="0" smtClean="0"/>
                  <a:t> </a:t>
                </a:r>
                <a:endParaRPr lang="es-AR" dirty="0" smtClean="0"/>
              </a:p>
              <a:p>
                <a:r>
                  <a:rPr lang="en-US" b="1" dirty="0" smtClean="0"/>
                  <a:t>F</a:t>
                </a:r>
                <a:r>
                  <a:rPr lang="en-US" b="1" baseline="-25000" dirty="0" smtClean="0"/>
                  <a:t>1</a:t>
                </a:r>
                <a:r>
                  <a:rPr lang="en-US" b="1" dirty="0" smtClean="0"/>
                  <a:t>????</a:t>
                </a:r>
                <a:endParaRPr lang="es-AR" dirty="0"/>
              </a:p>
              <a:p>
                <a:r>
                  <a:rPr lang="en-US" b="1" dirty="0" smtClean="0"/>
                  <a:t>S</a:t>
                </a:r>
                <a:r>
                  <a:rPr lang="en-US" b="1" baseline="-25000" dirty="0" smtClean="0"/>
                  <a:t>1</a:t>
                </a:r>
                <a:r>
                  <a:rPr lang="en-US" b="1" dirty="0" smtClean="0"/>
                  <a:t>= </a:t>
                </a:r>
                <a14:m>
                  <m:oMath xmlns:m="http://schemas.openxmlformats.org/officeDocument/2006/math">
                    <m:r>
                      <a:rPr lang="el-GR" b="1" i="1" smtClean="0">
                        <a:latin typeface="Cambria Math"/>
                      </a:rPr>
                      <m:t>𝝅</m:t>
                    </m:r>
                    <m:sSup>
                      <m:sSupPr>
                        <m:ctrlPr>
                          <a:rPr lang="en-US" b="1" i="1" smtClean="0">
                            <a:latin typeface="Cambria Math" panose="02040503050406030204" pitchFamily="18" charset="0"/>
                          </a:rPr>
                        </m:ctrlPr>
                      </m:sSupPr>
                      <m:e>
                        <m:r>
                          <a:rPr lang="en-US" b="1" i="1" smtClean="0">
                            <a:latin typeface="Cambria Math"/>
                          </a:rPr>
                          <m:t>𝒓</m:t>
                        </m:r>
                      </m:e>
                      <m:sup>
                        <m:r>
                          <a:rPr lang="en-US" b="1" i="1" smtClean="0">
                            <a:latin typeface="Cambria Math"/>
                          </a:rPr>
                          <m:t>𝟐</m:t>
                        </m:r>
                      </m:sup>
                    </m:sSup>
                  </m:oMath>
                </a14:m>
                <a:r>
                  <a:rPr lang="es-AR" b="1" dirty="0" smtClean="0"/>
                  <a:t>=</a:t>
                </a:r>
                <a:r>
                  <a:rPr lang="el-GR" b="1" dirty="0" smtClean="0"/>
                  <a:t> </a:t>
                </a:r>
                <a14:m>
                  <m:oMath xmlns:m="http://schemas.openxmlformats.org/officeDocument/2006/math">
                    <m:r>
                      <a:rPr lang="el-GR" sz="1400" b="1" i="1" smtClean="0">
                        <a:latin typeface="Cambria Math"/>
                      </a:rPr>
                      <m:t>𝝅</m:t>
                    </m:r>
                    <m:sSup>
                      <m:sSupPr>
                        <m:ctrlPr>
                          <a:rPr lang="en-US" sz="1400" b="1" i="1" smtClean="0">
                            <a:latin typeface="Cambria Math" panose="02040503050406030204" pitchFamily="18" charset="0"/>
                          </a:rPr>
                        </m:ctrlPr>
                      </m:sSupPr>
                      <m:e>
                        <m:r>
                          <a:rPr lang="es-AR" sz="1400" b="1" i="1" smtClean="0">
                            <a:latin typeface="Cambria Math"/>
                          </a:rPr>
                          <m:t>(</m:t>
                        </m:r>
                        <m:r>
                          <a:rPr lang="es-AR" sz="1400" b="1" i="1" smtClean="0">
                            <a:latin typeface="Cambria Math"/>
                          </a:rPr>
                          <m:t>𝟏𝟓</m:t>
                        </m:r>
                        <m:r>
                          <a:rPr lang="es-AR" sz="1400" b="1" i="1" smtClean="0">
                            <a:latin typeface="Cambria Math"/>
                          </a:rPr>
                          <m:t> </m:t>
                        </m:r>
                        <m:r>
                          <a:rPr lang="es-AR" sz="1400" b="1" i="1" smtClean="0">
                            <a:latin typeface="Cambria Math"/>
                          </a:rPr>
                          <m:t>𝒄𝒎</m:t>
                        </m:r>
                        <m:r>
                          <a:rPr lang="es-AR" sz="1400" b="1" i="1" smtClean="0">
                            <a:latin typeface="Cambria Math"/>
                          </a:rPr>
                          <m:t>)</m:t>
                        </m:r>
                      </m:e>
                      <m:sup>
                        <m:r>
                          <a:rPr lang="en-US" sz="1400" b="1" i="1" smtClean="0">
                            <a:latin typeface="Cambria Math"/>
                          </a:rPr>
                          <m:t>𝟐</m:t>
                        </m:r>
                      </m:sup>
                    </m:sSup>
                  </m:oMath>
                </a14:m>
                <a:r>
                  <a:rPr lang="es-AR" sz="1400" b="1" dirty="0" smtClean="0"/>
                  <a:t>= 706,85 cm</a:t>
                </a:r>
                <a:r>
                  <a:rPr lang="es-AR" sz="1400" b="1" baseline="30000" dirty="0" smtClean="0"/>
                  <a:t>2</a:t>
                </a:r>
                <a:endParaRPr lang="es-AR" sz="1400" b="1" dirty="0" smtClean="0"/>
              </a:p>
              <a:p>
                <a:r>
                  <a:rPr lang="en-US" b="1" dirty="0" smtClean="0">
                    <a:solidFill>
                      <a:srgbClr val="000000"/>
                    </a:solidFill>
                  </a:rPr>
                  <a:t>S</a:t>
                </a:r>
                <a:r>
                  <a:rPr lang="en-US" b="1" baseline="-25000" dirty="0" smtClean="0">
                    <a:solidFill>
                      <a:srgbClr val="000000"/>
                    </a:solidFill>
                  </a:rPr>
                  <a:t>2</a:t>
                </a:r>
                <a:r>
                  <a:rPr lang="en-US" b="1" dirty="0" smtClean="0">
                    <a:solidFill>
                      <a:srgbClr val="000000"/>
                    </a:solidFill>
                  </a:rPr>
                  <a:t>= </a:t>
                </a:r>
                <a14:m>
                  <m:oMath xmlns:m="http://schemas.openxmlformats.org/officeDocument/2006/math">
                    <m:r>
                      <a:rPr lang="el-GR" b="1" i="1">
                        <a:solidFill>
                          <a:srgbClr val="000000"/>
                        </a:solidFill>
                        <a:latin typeface="Cambria Math"/>
                      </a:rPr>
                      <m:t>𝝅</m:t>
                    </m:r>
                    <m:sSup>
                      <m:sSupPr>
                        <m:ctrlPr>
                          <a:rPr lang="en-US" b="1" i="1">
                            <a:solidFill>
                              <a:srgbClr val="000000"/>
                            </a:solidFill>
                            <a:latin typeface="Cambria Math" panose="02040503050406030204" pitchFamily="18" charset="0"/>
                          </a:rPr>
                        </m:ctrlPr>
                      </m:sSupPr>
                      <m:e>
                        <m:r>
                          <a:rPr lang="en-US" b="1" i="1">
                            <a:solidFill>
                              <a:srgbClr val="000000"/>
                            </a:solidFill>
                            <a:latin typeface="Cambria Math"/>
                          </a:rPr>
                          <m:t>𝒓</m:t>
                        </m:r>
                      </m:e>
                      <m:sup>
                        <m:r>
                          <a:rPr lang="en-US" b="1" i="1">
                            <a:solidFill>
                              <a:srgbClr val="000000"/>
                            </a:solidFill>
                            <a:latin typeface="Cambria Math"/>
                          </a:rPr>
                          <m:t>𝟐</m:t>
                        </m:r>
                      </m:sup>
                    </m:sSup>
                  </m:oMath>
                </a14:m>
                <a:r>
                  <a:rPr lang="es-AR" b="1" dirty="0" smtClean="0"/>
                  <a:t> =</a:t>
                </a:r>
                <a:r>
                  <a:rPr lang="el-GR" b="1" dirty="0" smtClean="0"/>
                  <a:t> </a:t>
                </a:r>
                <a14:m>
                  <m:oMath xmlns:m="http://schemas.openxmlformats.org/officeDocument/2006/math">
                    <m:r>
                      <a:rPr lang="el-GR" sz="1400" b="1" i="1" smtClean="0">
                        <a:latin typeface="Cambria Math"/>
                      </a:rPr>
                      <m:t>𝝅</m:t>
                    </m:r>
                    <m:sSup>
                      <m:sSupPr>
                        <m:ctrlPr>
                          <a:rPr lang="en-US" sz="1400" b="1" i="1" smtClean="0">
                            <a:latin typeface="Cambria Math" panose="02040503050406030204" pitchFamily="18" charset="0"/>
                          </a:rPr>
                        </m:ctrlPr>
                      </m:sSupPr>
                      <m:e>
                        <m:r>
                          <a:rPr lang="es-AR" sz="1400" b="1" i="1" smtClean="0">
                            <a:latin typeface="Cambria Math"/>
                          </a:rPr>
                          <m:t>(</m:t>
                        </m:r>
                        <m:r>
                          <a:rPr lang="es-AR" sz="1400" b="1" i="1" smtClean="0">
                            <a:latin typeface="Cambria Math"/>
                          </a:rPr>
                          <m:t>𝟏𝟕𝟓</m:t>
                        </m:r>
                        <m:r>
                          <a:rPr lang="es-AR" sz="1400" b="1" i="1" smtClean="0">
                            <a:latin typeface="Cambria Math"/>
                          </a:rPr>
                          <m:t> </m:t>
                        </m:r>
                        <m:r>
                          <a:rPr lang="es-AR" sz="1400" b="1" i="1" smtClean="0">
                            <a:latin typeface="Cambria Math"/>
                          </a:rPr>
                          <m:t>𝒄𝒎</m:t>
                        </m:r>
                        <m:r>
                          <a:rPr lang="es-AR" sz="1400" b="1" i="1" smtClean="0">
                            <a:latin typeface="Cambria Math"/>
                          </a:rPr>
                          <m:t>)</m:t>
                        </m:r>
                      </m:e>
                      <m:sup>
                        <m:r>
                          <a:rPr lang="en-US" sz="1400" b="1" i="1" smtClean="0">
                            <a:latin typeface="Cambria Math"/>
                          </a:rPr>
                          <m:t>𝟐</m:t>
                        </m:r>
                      </m:sup>
                    </m:sSup>
                  </m:oMath>
                </a14:m>
                <a:r>
                  <a:rPr lang="es-AR" sz="1400" b="1" dirty="0" smtClean="0"/>
                  <a:t>= 96.211,27cm</a:t>
                </a:r>
                <a:r>
                  <a:rPr lang="es-AR" sz="1400" b="1" baseline="30000" dirty="0" smtClean="0"/>
                  <a:t>2</a:t>
                </a:r>
                <a:endParaRPr lang="es-AR" sz="1400" b="1" dirty="0" smtClean="0"/>
              </a:p>
              <a:p>
                <a:r>
                  <a:rPr lang="es-AR" sz="1200" dirty="0" smtClean="0"/>
                  <a:t> porque diámetro sección1 = 30cm----  radio= 15 cm</a:t>
                </a:r>
              </a:p>
              <a:p>
                <a:pPr lvl="0"/>
                <a:r>
                  <a:rPr lang="es-AR" sz="1200" dirty="0">
                    <a:solidFill>
                      <a:srgbClr val="000000"/>
                    </a:solidFill>
                  </a:rPr>
                  <a:t> porque diámetro </a:t>
                </a:r>
                <a:r>
                  <a:rPr lang="es-AR" sz="1200" dirty="0" smtClean="0">
                    <a:solidFill>
                      <a:srgbClr val="000000"/>
                    </a:solidFill>
                  </a:rPr>
                  <a:t>sección2 </a:t>
                </a:r>
                <a:r>
                  <a:rPr lang="es-AR" sz="1200" dirty="0">
                    <a:solidFill>
                      <a:srgbClr val="000000"/>
                    </a:solidFill>
                  </a:rPr>
                  <a:t>= </a:t>
                </a:r>
                <a:r>
                  <a:rPr lang="es-AR" sz="1200" dirty="0" smtClean="0">
                    <a:solidFill>
                      <a:srgbClr val="000000"/>
                    </a:solidFill>
                  </a:rPr>
                  <a:t>350cm---  </a:t>
                </a:r>
                <a:r>
                  <a:rPr lang="es-AR" sz="1200" dirty="0">
                    <a:solidFill>
                      <a:srgbClr val="000000"/>
                    </a:solidFill>
                  </a:rPr>
                  <a:t>radio= </a:t>
                </a:r>
                <a:r>
                  <a:rPr lang="es-AR" sz="1200" dirty="0" smtClean="0">
                    <a:solidFill>
                      <a:srgbClr val="000000"/>
                    </a:solidFill>
                  </a:rPr>
                  <a:t>175 </a:t>
                </a:r>
                <a:r>
                  <a:rPr lang="es-AR" sz="1200" dirty="0">
                    <a:solidFill>
                      <a:srgbClr val="000000"/>
                    </a:solidFill>
                  </a:rPr>
                  <a:t>cm</a:t>
                </a:r>
              </a:p>
              <a:p>
                <a:r>
                  <a:rPr lang="es-AR" dirty="0" smtClean="0"/>
                  <a:t>Reemplazando en la fórmula:</a:t>
                </a:r>
              </a:p>
              <a:p>
                <a:r>
                  <a:rPr lang="en-US" b="1" dirty="0" smtClean="0"/>
                  <a:t>F</a:t>
                </a:r>
                <a:r>
                  <a:rPr lang="en-US" b="1" baseline="-25000" dirty="0" smtClean="0"/>
                  <a:t>1</a:t>
                </a:r>
                <a:r>
                  <a:rPr lang="en-US" b="1" dirty="0" smtClean="0"/>
                  <a:t>/ S</a:t>
                </a:r>
                <a:r>
                  <a:rPr lang="en-US" b="1" baseline="-25000" dirty="0" smtClean="0"/>
                  <a:t>1</a:t>
                </a:r>
                <a:r>
                  <a:rPr lang="en-US" b="1" dirty="0" smtClean="0"/>
                  <a:t>  = F</a:t>
                </a:r>
                <a:r>
                  <a:rPr lang="en-US" b="1" baseline="-25000" dirty="0" smtClean="0"/>
                  <a:t>2</a:t>
                </a:r>
                <a:r>
                  <a:rPr lang="en-US" b="1" dirty="0" smtClean="0"/>
                  <a:t>/ S</a:t>
                </a:r>
                <a:r>
                  <a:rPr lang="en-US" b="1" baseline="-25000" dirty="0" smtClean="0"/>
                  <a:t>2</a:t>
                </a:r>
                <a:r>
                  <a:rPr lang="en-US" b="1" dirty="0" smtClean="0"/>
                  <a:t> </a:t>
                </a:r>
                <a:endParaRPr lang="es-AR" dirty="0" smtClean="0"/>
              </a:p>
              <a:p>
                <a:r>
                  <a:rPr lang="en-US" sz="1400" b="1" dirty="0" smtClean="0"/>
                  <a:t>F</a:t>
                </a:r>
                <a:r>
                  <a:rPr lang="en-US" sz="1400" b="1" baseline="-25000" dirty="0" smtClean="0"/>
                  <a:t>1</a:t>
                </a:r>
                <a:r>
                  <a:rPr lang="en-US" sz="1400" b="1" dirty="0" smtClean="0"/>
                  <a:t>/ </a:t>
                </a:r>
                <a:r>
                  <a:rPr lang="es-AR" sz="1400" b="1" dirty="0" smtClean="0"/>
                  <a:t>706,85 cm</a:t>
                </a:r>
                <a:r>
                  <a:rPr lang="es-AR" sz="1400" b="1" baseline="30000" dirty="0" smtClean="0"/>
                  <a:t>2</a:t>
                </a:r>
                <a:r>
                  <a:rPr lang="en-US" sz="1400" b="1" dirty="0" smtClean="0"/>
                  <a:t>  = 13.200N/ </a:t>
                </a:r>
                <a:r>
                  <a:rPr lang="es-AR" sz="1400" b="1" dirty="0" smtClean="0"/>
                  <a:t>96.211,27cm</a:t>
                </a:r>
                <a:r>
                  <a:rPr lang="es-AR" sz="1400" b="1" baseline="30000" dirty="0" smtClean="0"/>
                  <a:t>2</a:t>
                </a:r>
              </a:p>
              <a:p>
                <a:endParaRPr lang="es-AR" sz="1400" dirty="0" smtClean="0"/>
              </a:p>
              <a:p>
                <a:r>
                  <a:rPr lang="en-US" sz="1400" b="1" dirty="0" smtClean="0"/>
                  <a:t>F</a:t>
                </a:r>
                <a:r>
                  <a:rPr lang="en-US" sz="1400" b="1" baseline="-25000" dirty="0" smtClean="0"/>
                  <a:t>1</a:t>
                </a:r>
                <a:r>
                  <a:rPr lang="en-US" sz="1400" b="1" dirty="0" smtClean="0"/>
                  <a:t> = (13.200Nx </a:t>
                </a:r>
                <a:r>
                  <a:rPr lang="es-AR" sz="1400" b="1" dirty="0" smtClean="0"/>
                  <a:t>706,85 cm</a:t>
                </a:r>
                <a:r>
                  <a:rPr lang="es-AR" sz="1400" b="1" baseline="30000" dirty="0" smtClean="0"/>
                  <a:t>2</a:t>
                </a:r>
                <a:r>
                  <a:rPr lang="en-US" sz="1400" b="1" dirty="0" smtClean="0"/>
                  <a:t> )/ </a:t>
                </a:r>
                <a:r>
                  <a:rPr lang="es-AR" sz="1400" b="1" dirty="0" smtClean="0"/>
                  <a:t>96.211,27cm</a:t>
                </a:r>
                <a:r>
                  <a:rPr lang="es-AR" sz="1400" b="1" baseline="30000" dirty="0" smtClean="0"/>
                  <a:t>2</a:t>
                </a:r>
                <a:r>
                  <a:rPr lang="es-AR" sz="1400" b="1" dirty="0" smtClean="0"/>
                  <a:t> =</a:t>
                </a:r>
              </a:p>
              <a:p>
                <a:endParaRPr lang="es-ES" sz="1400" b="1" dirty="0"/>
              </a:p>
              <a:p>
                <a:r>
                  <a:rPr lang="en-US" b="1" dirty="0" smtClean="0">
                    <a:solidFill>
                      <a:srgbClr val="7030A0"/>
                    </a:solidFill>
                  </a:rPr>
                  <a:t>F</a:t>
                </a:r>
                <a:r>
                  <a:rPr lang="en-US" b="1" baseline="-25000" dirty="0" smtClean="0">
                    <a:solidFill>
                      <a:srgbClr val="7030A0"/>
                    </a:solidFill>
                  </a:rPr>
                  <a:t>1</a:t>
                </a:r>
                <a:r>
                  <a:rPr lang="en-US" b="1" dirty="0" smtClean="0">
                    <a:solidFill>
                      <a:srgbClr val="7030A0"/>
                    </a:solidFill>
                  </a:rPr>
                  <a:t> = 96,978N</a:t>
                </a:r>
                <a:endParaRPr lang="es-AR" dirty="0" smtClean="0">
                  <a:solidFill>
                    <a:srgbClr val="7030A0"/>
                  </a:solidFill>
                </a:endParaRPr>
              </a:p>
              <a:p>
                <a:endParaRPr lang="es-AR" dirty="0"/>
              </a:p>
            </p:txBody>
          </p:sp>
        </mc:Choice>
        <mc:Fallback xmlns="">
          <p:sp>
            <p:nvSpPr>
              <p:cNvPr id="9" name="8 Rectángulo"/>
              <p:cNvSpPr>
                <a:spLocks noRot="1" noChangeAspect="1" noMove="1" noResize="1" noEditPoints="1" noAdjustHandles="1" noChangeArrowheads="1" noChangeShapeType="1" noTextEdit="1"/>
              </p:cNvSpPr>
              <p:nvPr/>
            </p:nvSpPr>
            <p:spPr>
              <a:xfrm>
                <a:off x="4716016" y="980728"/>
                <a:ext cx="4427984" cy="4382866"/>
              </a:xfrm>
              <a:prstGeom prst="rect">
                <a:avLst/>
              </a:prstGeom>
              <a:blipFill rotWithShape="0">
                <a:blip r:embed="rId3"/>
                <a:stretch>
                  <a:fillRect/>
                </a:stretch>
              </a:blipFill>
              <a:effectLst>
                <a:outerShdw blurRad="50800" dist="38100" dir="2700000" algn="tl" rotWithShape="0">
                  <a:prstClr val="black">
                    <a:alpha val="40000"/>
                  </a:prstClr>
                </a:outerShdw>
              </a:effectLst>
            </p:spPr>
            <p:txBody>
              <a:bodyPr/>
              <a:lstStyle/>
              <a:p>
                <a:r>
                  <a:rPr lang="es-AR">
                    <a:noFill/>
                  </a:rPr>
                  <a:t> </a:t>
                </a:r>
              </a:p>
            </p:txBody>
          </p:sp>
        </mc:Fallback>
      </mc:AlternateContent>
      <p:sp>
        <p:nvSpPr>
          <p:cNvPr id="10" name="9 CuadroTexto"/>
          <p:cNvSpPr txBox="1"/>
          <p:nvPr/>
        </p:nvSpPr>
        <p:spPr>
          <a:xfrm>
            <a:off x="4890" y="5657671"/>
            <a:ext cx="9143999" cy="1200329"/>
          </a:xfrm>
          <a:prstGeom prst="rect">
            <a:avLst/>
          </a:prstGeom>
          <a:solidFill>
            <a:schemeClr val="accent2"/>
          </a:solidFill>
        </p:spPr>
        <p:txBody>
          <a:bodyPr wrap="square" rtlCol="0">
            <a:spAutoFit/>
          </a:bodyPr>
          <a:lstStyle/>
          <a:p>
            <a:r>
              <a:rPr lang="es-AR" u="sng" dirty="0" smtClean="0"/>
              <a:t>CONCLUSIÓN: </a:t>
            </a:r>
            <a:r>
              <a:rPr lang="en-US" dirty="0"/>
              <a:t>La </a:t>
            </a:r>
            <a:r>
              <a:rPr lang="en-US" dirty="0" err="1"/>
              <a:t>prensa</a:t>
            </a:r>
            <a:r>
              <a:rPr lang="en-US" dirty="0"/>
              <a:t> </a:t>
            </a:r>
            <a:r>
              <a:rPr lang="en-US" dirty="0" err="1"/>
              <a:t>hidráulica</a:t>
            </a:r>
            <a:r>
              <a:rPr lang="en-US" dirty="0"/>
              <a:t> </a:t>
            </a:r>
            <a:r>
              <a:rPr lang="en-US" dirty="0" err="1"/>
              <a:t>es</a:t>
            </a:r>
            <a:r>
              <a:rPr lang="en-US" dirty="0"/>
              <a:t> </a:t>
            </a:r>
            <a:r>
              <a:rPr lang="en-US" dirty="0" err="1"/>
              <a:t>una</a:t>
            </a:r>
            <a:r>
              <a:rPr lang="en-US" dirty="0"/>
              <a:t> </a:t>
            </a:r>
            <a:r>
              <a:rPr lang="en-US" dirty="0" err="1"/>
              <a:t>máquina</a:t>
            </a:r>
            <a:r>
              <a:rPr lang="en-US" dirty="0"/>
              <a:t> </a:t>
            </a:r>
            <a:r>
              <a:rPr lang="en-US" dirty="0" err="1"/>
              <a:t>que</a:t>
            </a:r>
            <a:r>
              <a:rPr lang="en-US" dirty="0"/>
              <a:t> </a:t>
            </a:r>
            <a:r>
              <a:rPr lang="en-US" dirty="0" err="1"/>
              <a:t>permite</a:t>
            </a:r>
            <a:r>
              <a:rPr lang="en-US" dirty="0"/>
              <a:t> </a:t>
            </a:r>
            <a:r>
              <a:rPr lang="en-US" dirty="0" err="1"/>
              <a:t>amplificar</a:t>
            </a:r>
            <a:r>
              <a:rPr lang="en-US" dirty="0"/>
              <a:t> la </a:t>
            </a:r>
            <a:r>
              <a:rPr lang="en-US" dirty="0" err="1"/>
              <a:t>intensidad</a:t>
            </a:r>
            <a:r>
              <a:rPr lang="en-US" dirty="0"/>
              <a:t> de </a:t>
            </a:r>
            <a:r>
              <a:rPr lang="en-US" dirty="0" err="1"/>
              <a:t>las</a:t>
            </a:r>
            <a:r>
              <a:rPr lang="en-US" dirty="0"/>
              <a:t> </a:t>
            </a:r>
            <a:r>
              <a:rPr lang="en-US" dirty="0" err="1"/>
              <a:t>fuerzas</a:t>
            </a:r>
            <a:r>
              <a:rPr lang="en-US" dirty="0"/>
              <a:t> y </a:t>
            </a:r>
            <a:r>
              <a:rPr lang="en-US" dirty="0" err="1"/>
              <a:t>constituye</a:t>
            </a:r>
            <a:r>
              <a:rPr lang="en-US" dirty="0"/>
              <a:t> el </a:t>
            </a:r>
            <a:r>
              <a:rPr lang="en-US" dirty="0" err="1"/>
              <a:t>fundamento</a:t>
            </a:r>
            <a:r>
              <a:rPr lang="en-US" dirty="0"/>
              <a:t> de </a:t>
            </a:r>
            <a:r>
              <a:rPr lang="en-US" dirty="0" err="1"/>
              <a:t>ascensores</a:t>
            </a:r>
            <a:r>
              <a:rPr lang="en-US" dirty="0"/>
              <a:t>, </a:t>
            </a:r>
            <a:r>
              <a:rPr lang="en-US" dirty="0" err="1"/>
              <a:t>elevadores</a:t>
            </a:r>
            <a:r>
              <a:rPr lang="en-US" dirty="0"/>
              <a:t>, </a:t>
            </a:r>
            <a:r>
              <a:rPr lang="en-US" dirty="0" err="1"/>
              <a:t>prensas</a:t>
            </a:r>
            <a:r>
              <a:rPr lang="en-US" dirty="0"/>
              <a:t>, </a:t>
            </a:r>
            <a:r>
              <a:rPr lang="en-US" dirty="0" err="1"/>
              <a:t>frenos</a:t>
            </a:r>
            <a:r>
              <a:rPr lang="en-US" dirty="0"/>
              <a:t> y </a:t>
            </a:r>
            <a:r>
              <a:rPr lang="en-US" dirty="0" err="1"/>
              <a:t>muchos</a:t>
            </a:r>
            <a:r>
              <a:rPr lang="en-US" dirty="0"/>
              <a:t> </a:t>
            </a:r>
            <a:r>
              <a:rPr lang="en-US" dirty="0" err="1"/>
              <a:t>otros</a:t>
            </a:r>
            <a:r>
              <a:rPr lang="en-US" dirty="0"/>
              <a:t> </a:t>
            </a:r>
            <a:r>
              <a:rPr lang="en-US" dirty="0" err="1"/>
              <a:t>dispositivos</a:t>
            </a:r>
            <a:r>
              <a:rPr lang="en-US" dirty="0"/>
              <a:t> </a:t>
            </a:r>
            <a:r>
              <a:rPr lang="en-US" dirty="0" err="1"/>
              <a:t>hidráulicos</a:t>
            </a:r>
            <a:r>
              <a:rPr lang="en-US" dirty="0"/>
              <a:t> </a:t>
            </a:r>
            <a:r>
              <a:rPr lang="en-US" dirty="0" err="1"/>
              <a:t>utilizados</a:t>
            </a:r>
            <a:r>
              <a:rPr lang="en-US" dirty="0"/>
              <a:t> en la </a:t>
            </a:r>
            <a:r>
              <a:rPr lang="en-US" dirty="0" err="1"/>
              <a:t>industria</a:t>
            </a:r>
            <a:r>
              <a:rPr lang="en-US" dirty="0"/>
              <a:t> y en la </a:t>
            </a:r>
            <a:r>
              <a:rPr lang="en-US" dirty="0" err="1" smtClean="0"/>
              <a:t>construcción</a:t>
            </a:r>
            <a:r>
              <a:rPr lang="en-US" dirty="0" smtClean="0"/>
              <a:t>.</a:t>
            </a:r>
            <a:endParaRPr lang="es-AR" dirty="0"/>
          </a:p>
        </p:txBody>
      </p:sp>
    </p:spTree>
    <p:extLst>
      <p:ext uri="{BB962C8B-B14F-4D97-AF65-F5344CB8AC3E}">
        <p14:creationId xmlns:p14="http://schemas.microsoft.com/office/powerpoint/2010/main" val="473601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365760"/>
            <a:ext cx="9144000" cy="548640"/>
          </a:xfrm>
          <a:solidFill>
            <a:schemeClr val="accent2"/>
          </a:solidFill>
        </p:spPr>
        <p:txBody>
          <a:bodyPr>
            <a:normAutofit fontScale="90000"/>
          </a:bodyPr>
          <a:lstStyle/>
          <a:p>
            <a:pPr algn="ctr"/>
            <a:r>
              <a:rPr lang="es-AR" sz="1600" b="1" dirty="0" smtClean="0">
                <a:solidFill>
                  <a:schemeClr val="bg1"/>
                </a:solidFill>
              </a:rPr>
              <a:t>TEOREMA GENERAL DE LA HIDROSTATICA</a:t>
            </a:r>
            <a:r>
              <a:rPr lang="es-AR" sz="1100" dirty="0" smtClean="0">
                <a:solidFill>
                  <a:schemeClr val="bg1"/>
                </a:solidFill>
              </a:rPr>
              <a:t/>
            </a:r>
            <a:br>
              <a:rPr lang="es-AR" sz="1100" dirty="0" smtClean="0">
                <a:solidFill>
                  <a:schemeClr val="bg1"/>
                </a:solidFill>
              </a:rPr>
            </a:br>
            <a:r>
              <a:rPr lang="en-US" sz="1100" b="1" cap="none" dirty="0" smtClean="0">
                <a:solidFill>
                  <a:schemeClr val="bg1"/>
                </a:solidFill>
              </a:rPr>
              <a:t>La </a:t>
            </a:r>
            <a:r>
              <a:rPr lang="en-US" sz="1100" b="1" cap="none" dirty="0" err="1" smtClean="0">
                <a:solidFill>
                  <a:schemeClr val="bg1"/>
                </a:solidFill>
              </a:rPr>
              <a:t>diferencia</a:t>
            </a:r>
            <a:r>
              <a:rPr lang="en-US" sz="1100" b="1" cap="none" dirty="0" smtClean="0">
                <a:solidFill>
                  <a:schemeClr val="bg1"/>
                </a:solidFill>
              </a:rPr>
              <a:t> de </a:t>
            </a:r>
            <a:r>
              <a:rPr lang="en-US" sz="1100" b="1" cap="none" dirty="0" err="1" smtClean="0">
                <a:solidFill>
                  <a:schemeClr val="bg1"/>
                </a:solidFill>
              </a:rPr>
              <a:t>presión</a:t>
            </a:r>
            <a:r>
              <a:rPr lang="en-US" sz="1100" b="1" cap="none" dirty="0" smtClean="0">
                <a:solidFill>
                  <a:schemeClr val="bg1"/>
                </a:solidFill>
              </a:rPr>
              <a:t> entre dos </a:t>
            </a:r>
            <a:r>
              <a:rPr lang="en-US" sz="1100" b="1" cap="none" dirty="0" err="1" smtClean="0">
                <a:solidFill>
                  <a:schemeClr val="bg1"/>
                </a:solidFill>
              </a:rPr>
              <a:t>puntos</a:t>
            </a:r>
            <a:r>
              <a:rPr lang="en-US" sz="1100" b="1" cap="none" dirty="0" smtClean="0">
                <a:solidFill>
                  <a:schemeClr val="bg1"/>
                </a:solidFill>
              </a:rPr>
              <a:t> de </a:t>
            </a:r>
            <a:r>
              <a:rPr lang="en-US" sz="1100" b="1" cap="none" dirty="0" err="1" smtClean="0">
                <a:solidFill>
                  <a:schemeClr val="bg1"/>
                </a:solidFill>
              </a:rPr>
              <a:t>diferente</a:t>
            </a:r>
            <a:r>
              <a:rPr lang="en-US" sz="1100" b="1" cap="none" dirty="0" smtClean="0">
                <a:solidFill>
                  <a:schemeClr val="bg1"/>
                </a:solidFill>
              </a:rPr>
              <a:t> </a:t>
            </a:r>
            <a:r>
              <a:rPr lang="en-US" sz="1100" b="1" cap="none" dirty="0" err="1" smtClean="0">
                <a:solidFill>
                  <a:schemeClr val="bg1"/>
                </a:solidFill>
              </a:rPr>
              <a:t>profundidad</a:t>
            </a:r>
            <a:r>
              <a:rPr lang="en-US" sz="1100" b="1" cap="none" dirty="0" smtClean="0">
                <a:solidFill>
                  <a:schemeClr val="bg1"/>
                </a:solidFill>
              </a:rPr>
              <a:t> en </a:t>
            </a:r>
            <a:r>
              <a:rPr lang="en-US" sz="1100" b="1" cap="none" dirty="0" err="1" smtClean="0">
                <a:solidFill>
                  <a:schemeClr val="bg1"/>
                </a:solidFill>
              </a:rPr>
              <a:t>una</a:t>
            </a:r>
            <a:r>
              <a:rPr lang="en-US" sz="1100" b="1" cap="none" dirty="0" smtClean="0">
                <a:solidFill>
                  <a:schemeClr val="bg1"/>
                </a:solidFill>
              </a:rPr>
              <a:t> </a:t>
            </a:r>
            <a:r>
              <a:rPr lang="en-US" sz="1100" b="1" cap="none" dirty="0" err="1" smtClean="0">
                <a:solidFill>
                  <a:schemeClr val="bg1"/>
                </a:solidFill>
              </a:rPr>
              <a:t>masa</a:t>
            </a:r>
            <a:r>
              <a:rPr lang="en-US" sz="1100" b="1" cap="none" dirty="0" smtClean="0">
                <a:solidFill>
                  <a:schemeClr val="bg1"/>
                </a:solidFill>
              </a:rPr>
              <a:t> </a:t>
            </a:r>
            <a:r>
              <a:rPr lang="en-US" sz="1100" b="1" cap="none" dirty="0" err="1" smtClean="0">
                <a:solidFill>
                  <a:schemeClr val="bg1"/>
                </a:solidFill>
              </a:rPr>
              <a:t>líquida</a:t>
            </a:r>
            <a:r>
              <a:rPr lang="en-US" sz="1100" b="1" cap="none" dirty="0" smtClean="0">
                <a:solidFill>
                  <a:schemeClr val="bg1"/>
                </a:solidFill>
              </a:rPr>
              <a:t> en </a:t>
            </a:r>
            <a:r>
              <a:rPr lang="en-US" sz="1100" b="1" cap="none" dirty="0" err="1" smtClean="0">
                <a:solidFill>
                  <a:schemeClr val="bg1"/>
                </a:solidFill>
              </a:rPr>
              <a:t>equilibrio</a:t>
            </a:r>
            <a:r>
              <a:rPr lang="en-US" sz="1100" b="1" cap="none" dirty="0" smtClean="0">
                <a:solidFill>
                  <a:schemeClr val="bg1"/>
                </a:solidFill>
              </a:rPr>
              <a:t> </a:t>
            </a:r>
            <a:r>
              <a:rPr lang="en-US" sz="1100" b="1" cap="none" dirty="0" err="1" smtClean="0">
                <a:solidFill>
                  <a:schemeClr val="bg1"/>
                </a:solidFill>
              </a:rPr>
              <a:t>es</a:t>
            </a:r>
            <a:r>
              <a:rPr lang="en-US" sz="1100" b="1" cap="none" dirty="0" smtClean="0">
                <a:solidFill>
                  <a:schemeClr val="bg1"/>
                </a:solidFill>
              </a:rPr>
              <a:t> </a:t>
            </a:r>
            <a:r>
              <a:rPr lang="en-US" sz="1100" b="1" cap="none" dirty="0" err="1" smtClean="0">
                <a:solidFill>
                  <a:schemeClr val="bg1"/>
                </a:solidFill>
              </a:rPr>
              <a:t>igual</a:t>
            </a:r>
            <a:r>
              <a:rPr lang="en-US" sz="1100" b="1" cap="none" dirty="0" smtClean="0">
                <a:solidFill>
                  <a:schemeClr val="bg1"/>
                </a:solidFill>
              </a:rPr>
              <a:t> al </a:t>
            </a:r>
            <a:r>
              <a:rPr lang="en-US" sz="1100" b="1" cap="none" dirty="0" err="1" smtClean="0">
                <a:solidFill>
                  <a:schemeClr val="bg1"/>
                </a:solidFill>
              </a:rPr>
              <a:t>producto</a:t>
            </a:r>
            <a:r>
              <a:rPr lang="en-US" sz="1100" b="1" cap="none" dirty="0" smtClean="0">
                <a:solidFill>
                  <a:schemeClr val="bg1"/>
                </a:solidFill>
              </a:rPr>
              <a:t> de la </a:t>
            </a:r>
            <a:r>
              <a:rPr lang="en-US" sz="1100" b="1" cap="none" dirty="0" err="1" smtClean="0">
                <a:solidFill>
                  <a:schemeClr val="bg1"/>
                </a:solidFill>
              </a:rPr>
              <a:t>distancia</a:t>
            </a:r>
            <a:r>
              <a:rPr lang="en-US" sz="1100" b="1" cap="none" dirty="0" smtClean="0">
                <a:solidFill>
                  <a:schemeClr val="bg1"/>
                </a:solidFill>
              </a:rPr>
              <a:t> vertical entre </a:t>
            </a:r>
            <a:r>
              <a:rPr lang="en-US" sz="1100" b="1" cap="none" dirty="0" err="1" smtClean="0">
                <a:solidFill>
                  <a:schemeClr val="bg1"/>
                </a:solidFill>
              </a:rPr>
              <a:t>ellos</a:t>
            </a:r>
            <a:r>
              <a:rPr lang="en-US" sz="1100" b="1" cap="none" dirty="0" smtClean="0">
                <a:solidFill>
                  <a:schemeClr val="bg1"/>
                </a:solidFill>
              </a:rPr>
              <a:t> y el peso </a:t>
            </a:r>
            <a:r>
              <a:rPr lang="en-US" sz="1100" b="1" cap="none" dirty="0" err="1" smtClean="0">
                <a:solidFill>
                  <a:schemeClr val="bg1"/>
                </a:solidFill>
              </a:rPr>
              <a:t>especifico</a:t>
            </a:r>
            <a:r>
              <a:rPr lang="en-US" sz="1100" b="1" cap="none" dirty="0" smtClean="0">
                <a:solidFill>
                  <a:schemeClr val="bg1"/>
                </a:solidFill>
              </a:rPr>
              <a:t> del </a:t>
            </a:r>
            <a:r>
              <a:rPr lang="en-US" sz="1100" b="1" cap="none" dirty="0" err="1" smtClean="0">
                <a:solidFill>
                  <a:schemeClr val="bg1"/>
                </a:solidFill>
              </a:rPr>
              <a:t>líquido</a:t>
            </a:r>
            <a:r>
              <a:rPr lang="en-US" sz="1100" b="1" cap="none" dirty="0" smtClean="0">
                <a:solidFill>
                  <a:schemeClr val="bg1"/>
                </a:solidFill>
              </a:rPr>
              <a:t>.</a:t>
            </a:r>
            <a:endParaRPr lang="es-AR" sz="1100" cap="none" dirty="0">
              <a:solidFill>
                <a:schemeClr val="bg1"/>
              </a:solidFill>
            </a:endParaRPr>
          </a:p>
        </p:txBody>
      </p:sp>
      <p:sp>
        <p:nvSpPr>
          <p:cNvPr id="6" name="5 Marcador de contenido"/>
          <p:cNvSpPr>
            <a:spLocks noGrp="1"/>
          </p:cNvSpPr>
          <p:nvPr>
            <p:ph sz="half" idx="1"/>
          </p:nvPr>
        </p:nvSpPr>
        <p:spPr>
          <a:xfrm>
            <a:off x="251520" y="1097280"/>
            <a:ext cx="3771840" cy="3712464"/>
          </a:xfrm>
          <a:solidFill>
            <a:schemeClr val="accent3">
              <a:lumMod val="40000"/>
              <a:lumOff val="60000"/>
            </a:schemeClr>
          </a:solidFill>
        </p:spPr>
        <p:txBody>
          <a:bodyPr>
            <a:noAutofit/>
          </a:bodyPr>
          <a:lstStyle/>
          <a:p>
            <a:pPr algn="ctr"/>
            <a:r>
              <a:rPr lang="es-AR" dirty="0" smtClean="0">
                <a:latin typeface="Arial" pitchFamily="34" charset="0"/>
                <a:cs typeface="Arial" pitchFamily="34" charset="0"/>
              </a:rPr>
              <a:t>Para pensar y luego responder:</a:t>
            </a:r>
          </a:p>
          <a:p>
            <a:pPr algn="ctr"/>
            <a:r>
              <a:rPr lang="es-AR" sz="1800" dirty="0" smtClean="0">
                <a:latin typeface="Arial" pitchFamily="34" charset="0"/>
                <a:cs typeface="Arial" pitchFamily="34" charset="0"/>
              </a:rPr>
              <a:t>1-¿Cual de los siguientes puntos está sometido a mayor presión dentro del liquido en que se encuentra? El A, el B o el C?</a:t>
            </a:r>
          </a:p>
          <a:p>
            <a:pPr algn="ctr"/>
            <a:r>
              <a:rPr lang="es-AR" sz="1800" dirty="0" smtClean="0">
                <a:latin typeface="Arial" pitchFamily="34" charset="0"/>
                <a:cs typeface="Arial" pitchFamily="34" charset="0"/>
              </a:rPr>
              <a:t>2- Determina la presión del punto en cada caso considerando para el agua una densidad de 1x10</a:t>
            </a:r>
            <a:r>
              <a:rPr lang="es-AR" sz="1800" baseline="30000" dirty="0" smtClean="0">
                <a:latin typeface="Arial" pitchFamily="34" charset="0"/>
                <a:cs typeface="Arial" pitchFamily="34" charset="0"/>
              </a:rPr>
              <a:t>3</a:t>
            </a:r>
            <a:r>
              <a:rPr lang="es-AR" sz="1800" dirty="0" smtClean="0">
                <a:latin typeface="Arial" pitchFamily="34" charset="0"/>
                <a:cs typeface="Arial" pitchFamily="34" charset="0"/>
              </a:rPr>
              <a:t> kg/m</a:t>
            </a:r>
            <a:r>
              <a:rPr lang="es-AR" sz="1800" baseline="30000" dirty="0" smtClean="0">
                <a:latin typeface="Arial" pitchFamily="34" charset="0"/>
                <a:cs typeface="Arial" pitchFamily="34" charset="0"/>
              </a:rPr>
              <a:t>3</a:t>
            </a:r>
            <a:endParaRPr lang="es-AR" sz="1800" dirty="0" smtClean="0">
              <a:latin typeface="Arial" pitchFamily="34" charset="0"/>
              <a:cs typeface="Arial" pitchFamily="34" charset="0"/>
            </a:endParaRPr>
          </a:p>
          <a:p>
            <a:pPr algn="ctr"/>
            <a:endParaRPr lang="es-AR" dirty="0">
              <a:latin typeface="Arial" pitchFamily="34" charset="0"/>
              <a:cs typeface="Arial" pitchFamily="34" charset="0"/>
            </a:endParaRPr>
          </a:p>
        </p:txBody>
      </p:sp>
      <p:sp>
        <p:nvSpPr>
          <p:cNvPr id="3" name="2 Marcador de contenido"/>
          <p:cNvSpPr>
            <a:spLocks noGrp="1"/>
          </p:cNvSpPr>
          <p:nvPr>
            <p:ph sz="half" idx="2"/>
          </p:nvPr>
        </p:nvSpPr>
        <p:spPr>
          <a:xfrm>
            <a:off x="4211960" y="1097280"/>
            <a:ext cx="4824536" cy="3712464"/>
          </a:xfrm>
          <a:solidFill>
            <a:schemeClr val="accent3">
              <a:lumMod val="40000"/>
              <a:lumOff val="60000"/>
            </a:schemeClr>
          </a:solidFill>
          <a:effectLst>
            <a:outerShdw blurRad="50800" dist="38100" dir="2700000" algn="tl" rotWithShape="0">
              <a:prstClr val="black">
                <a:alpha val="40000"/>
              </a:prstClr>
            </a:outerShdw>
          </a:effectLst>
        </p:spPr>
        <p:txBody>
          <a:bodyPr>
            <a:normAutofit fontScale="92500" lnSpcReduction="10000"/>
          </a:bodyPr>
          <a:lstStyle/>
          <a:p>
            <a:pPr marL="0" indent="0"/>
            <a:r>
              <a:rPr lang="es-AR" sz="2000" dirty="0" smtClean="0"/>
              <a:t>Opciones :</a:t>
            </a:r>
          </a:p>
          <a:p>
            <a:pPr marL="0" indent="0"/>
            <a:r>
              <a:rPr lang="es-AR" sz="2000" dirty="0" smtClean="0"/>
              <a:t>1-</a:t>
            </a:r>
          </a:p>
          <a:p>
            <a:pPr marL="514350" indent="-514350">
              <a:buFont typeface="+mj-lt"/>
              <a:buAutoNum type="alphaUcPeriod"/>
            </a:pPr>
            <a:r>
              <a:rPr lang="es-AR" sz="2000" dirty="0" smtClean="0"/>
              <a:t>Un punto sumergido a 1 m de profundidad en un lago.</a:t>
            </a:r>
          </a:p>
          <a:p>
            <a:pPr marL="514350" indent="-514350">
              <a:buFont typeface="+mj-lt"/>
              <a:buAutoNum type="alphaUcPeriod"/>
            </a:pPr>
            <a:r>
              <a:rPr lang="es-AR" sz="2000" dirty="0" smtClean="0"/>
              <a:t>Un punto sumergido a 1x10</a:t>
            </a:r>
            <a:r>
              <a:rPr lang="es-AR" sz="2000" baseline="30000" dirty="0" smtClean="0"/>
              <a:t>2</a:t>
            </a:r>
            <a:r>
              <a:rPr lang="es-AR" sz="2000" dirty="0" smtClean="0"/>
              <a:t> cm de profundidad en una piscina.</a:t>
            </a:r>
          </a:p>
          <a:p>
            <a:pPr marL="514350" indent="-514350">
              <a:buFont typeface="+mj-lt"/>
              <a:buAutoNum type="alphaUcPeriod"/>
            </a:pPr>
            <a:r>
              <a:rPr lang="es-AR" sz="2000" dirty="0" smtClean="0"/>
              <a:t>Un punto sumergido a 0,001m de profundidad en un balde.</a:t>
            </a:r>
          </a:p>
          <a:p>
            <a:pPr marL="0" indent="0"/>
            <a:r>
              <a:rPr lang="es-AR" sz="2000" dirty="0" smtClean="0"/>
              <a:t>Justifica tu respuesta.</a:t>
            </a:r>
          </a:p>
          <a:p>
            <a:pPr marL="0" indent="0"/>
            <a:r>
              <a:rPr lang="es-AR" sz="2000" dirty="0" smtClean="0"/>
              <a:t>2-</a:t>
            </a:r>
          </a:p>
          <a:p>
            <a:pPr marL="0" indent="0"/>
            <a:r>
              <a:rPr lang="es-AR" sz="2000" dirty="0" smtClean="0"/>
              <a:t>A-                         B-                  C-            </a:t>
            </a:r>
            <a:endParaRPr lang="es-AR" sz="2000" dirty="0"/>
          </a:p>
        </p:txBody>
      </p:sp>
      <p:sp>
        <p:nvSpPr>
          <p:cNvPr id="7" name="6 CuadroTexto"/>
          <p:cNvSpPr txBox="1"/>
          <p:nvPr/>
        </p:nvSpPr>
        <p:spPr>
          <a:xfrm>
            <a:off x="251520" y="5047941"/>
            <a:ext cx="8784976" cy="923330"/>
          </a:xfrm>
          <a:prstGeom prst="rect">
            <a:avLst/>
          </a:prstGeom>
          <a:solidFill>
            <a:schemeClr val="accent2">
              <a:lumMod val="60000"/>
              <a:lumOff val="40000"/>
            </a:schemeClr>
          </a:solidFill>
          <a:effectLst>
            <a:softEdge rad="12700"/>
          </a:effectLst>
        </p:spPr>
        <p:txBody>
          <a:bodyPr wrap="square" rtlCol="0">
            <a:spAutoFit/>
          </a:bodyPr>
          <a:lstStyle/>
          <a:p>
            <a:r>
              <a:rPr lang="es-AR" b="1" u="sng" dirty="0" smtClean="0"/>
              <a:t>RECUERDA: </a:t>
            </a:r>
            <a:r>
              <a:rPr lang="es-AR" b="1" dirty="0" smtClean="0"/>
              <a:t>La presión de </a:t>
            </a:r>
            <a:r>
              <a:rPr lang="es-AR" b="1" u="sng" dirty="0" smtClean="0"/>
              <a:t>un punto en el interior de un líquido </a:t>
            </a:r>
            <a:r>
              <a:rPr lang="es-AR" b="1" dirty="0" smtClean="0"/>
              <a:t>se determina de la siguiente manera:</a:t>
            </a:r>
          </a:p>
          <a:p>
            <a:r>
              <a:rPr lang="es-AR" b="1" u="sng" dirty="0" smtClean="0"/>
              <a:t>Presión= Peso específico del </a:t>
            </a:r>
            <a:r>
              <a:rPr lang="es-AR" b="1" u="sng" dirty="0" err="1" smtClean="0"/>
              <a:t>líquidox</a:t>
            </a:r>
            <a:r>
              <a:rPr lang="es-AR" b="1" u="sng" dirty="0" smtClean="0"/>
              <a:t> Profundidad</a:t>
            </a:r>
            <a:endParaRPr lang="es-AR" b="1" dirty="0"/>
          </a:p>
        </p:txBody>
      </p:sp>
      <p:sp>
        <p:nvSpPr>
          <p:cNvPr id="2" name="Flecha a la derecha con muesca 1"/>
          <p:cNvSpPr/>
          <p:nvPr/>
        </p:nvSpPr>
        <p:spPr>
          <a:xfrm>
            <a:off x="3771332" y="2294353"/>
            <a:ext cx="504056"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Flecha a la derecha con muesca 7"/>
          <p:cNvSpPr/>
          <p:nvPr/>
        </p:nvSpPr>
        <p:spPr>
          <a:xfrm>
            <a:off x="3783409" y="2765174"/>
            <a:ext cx="504056"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Flecha a la derecha con muesca 9"/>
          <p:cNvSpPr/>
          <p:nvPr/>
        </p:nvSpPr>
        <p:spPr>
          <a:xfrm>
            <a:off x="3771332" y="1758516"/>
            <a:ext cx="504056"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76758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79512" y="116632"/>
            <a:ext cx="8784976" cy="725760"/>
          </a:xfrm>
          <a:solidFill>
            <a:schemeClr val="accent2"/>
          </a:solidFill>
        </p:spPr>
        <p:txBody>
          <a:bodyPr/>
          <a:lstStyle/>
          <a:p>
            <a:pPr algn="ctr"/>
            <a:r>
              <a:rPr lang="es-AR" sz="2000" b="1" dirty="0" smtClean="0">
                <a:solidFill>
                  <a:schemeClr val="bg1"/>
                </a:solidFill>
              </a:rPr>
              <a:t>Ejercicio resuelto aplicando teorema general de la hidrostática</a:t>
            </a:r>
            <a:endParaRPr lang="es-AR" sz="2000" b="1" dirty="0">
              <a:solidFill>
                <a:schemeClr val="bg1"/>
              </a:solidFill>
            </a:endParaRPr>
          </a:p>
        </p:txBody>
      </p:sp>
      <p:sp>
        <p:nvSpPr>
          <p:cNvPr id="6" name="5 Marcador de contenido"/>
          <p:cNvSpPr>
            <a:spLocks noGrp="1"/>
          </p:cNvSpPr>
          <p:nvPr>
            <p:ph sz="half" idx="1"/>
          </p:nvPr>
        </p:nvSpPr>
        <p:spPr>
          <a:xfrm>
            <a:off x="395536" y="1052736"/>
            <a:ext cx="3744416" cy="3757008"/>
          </a:xfrm>
          <a:solidFill>
            <a:schemeClr val="accent3">
              <a:lumMod val="40000"/>
              <a:lumOff val="60000"/>
            </a:schemeClr>
          </a:solidFill>
          <a:effectLst>
            <a:outerShdw blurRad="50800" dist="38100" dir="2700000" algn="tl" rotWithShape="0">
              <a:prstClr val="black">
                <a:alpha val="40000"/>
              </a:prstClr>
            </a:outerShdw>
          </a:effectLst>
        </p:spPr>
        <p:txBody>
          <a:bodyPr>
            <a:normAutofit/>
          </a:bodyPr>
          <a:lstStyle/>
          <a:p>
            <a:pPr algn="just"/>
            <a:r>
              <a:rPr lang="es-AR" sz="1800" b="0" dirty="0" smtClean="0"/>
              <a:t>   ¿</a:t>
            </a:r>
            <a:r>
              <a:rPr lang="es-AR" sz="2000" b="0" dirty="0" smtClean="0"/>
              <a:t>Cuál </a:t>
            </a:r>
            <a:r>
              <a:rPr lang="es-AR" sz="2000" b="0" dirty="0"/>
              <a:t>es la diferencia de presión que existe entre dos puntos bajo el agua que se </a:t>
            </a:r>
            <a:r>
              <a:rPr lang="es-AR" sz="2000" b="0" dirty="0" smtClean="0"/>
              <a:t>encuentran separados </a:t>
            </a:r>
            <a:r>
              <a:rPr lang="es-AR" sz="2000" b="0" dirty="0"/>
              <a:t>verticalmente por </a:t>
            </a:r>
            <a:r>
              <a:rPr lang="es-AR" sz="2000" b="0" dirty="0" smtClean="0"/>
              <a:t>5 </a:t>
            </a:r>
            <a:r>
              <a:rPr lang="es-AR" sz="2000" b="0" dirty="0"/>
              <a:t>m? </a:t>
            </a:r>
            <a:endParaRPr lang="es-AR" sz="2000" b="0" dirty="0" smtClean="0"/>
          </a:p>
          <a:p>
            <a:pPr algn="just"/>
            <a:r>
              <a:rPr lang="es-AR" sz="2000" b="0" dirty="0"/>
              <a:t> </a:t>
            </a:r>
            <a:r>
              <a:rPr lang="es-AR" sz="2000" b="0" dirty="0" smtClean="0"/>
              <a:t>    Dato</a:t>
            </a:r>
            <a:r>
              <a:rPr lang="es-AR" sz="2000" b="0" dirty="0"/>
              <a:t>: </a:t>
            </a:r>
            <a:endParaRPr lang="es-AR" sz="2000" b="0" dirty="0" smtClean="0"/>
          </a:p>
          <a:p>
            <a:pPr algn="just"/>
            <a:r>
              <a:rPr lang="es-AR" sz="2000" b="0" dirty="0"/>
              <a:t> </a:t>
            </a:r>
            <a:r>
              <a:rPr lang="es-AR" sz="2000" b="0" dirty="0" smtClean="0"/>
              <a:t>    Densidad </a:t>
            </a:r>
            <a:r>
              <a:rPr lang="es-AR" sz="2000" b="0" dirty="0"/>
              <a:t>del agua = </a:t>
            </a:r>
            <a:r>
              <a:rPr lang="es-AR" sz="2000" b="0" dirty="0" smtClean="0"/>
              <a:t>1.000 </a:t>
            </a:r>
            <a:r>
              <a:rPr lang="es-AR" sz="2000" b="0" dirty="0"/>
              <a:t>kg/m</a:t>
            </a:r>
            <a:r>
              <a:rPr lang="es-AR" sz="2000" b="0" baseline="30000" dirty="0"/>
              <a:t>3</a:t>
            </a:r>
            <a:r>
              <a:rPr lang="es-AR" sz="2000" b="0" dirty="0"/>
              <a:t>.</a:t>
            </a:r>
            <a:endParaRPr lang="es-AR" sz="2000" dirty="0"/>
          </a:p>
        </p:txBody>
      </p:sp>
      <mc:AlternateContent xmlns:mc="http://schemas.openxmlformats.org/markup-compatibility/2006" xmlns:a14="http://schemas.microsoft.com/office/drawing/2010/main">
        <mc:Choice Requires="a14">
          <p:sp>
            <p:nvSpPr>
              <p:cNvPr id="7" name="6 Marcador de contenido"/>
              <p:cNvSpPr>
                <a:spLocks noGrp="1"/>
              </p:cNvSpPr>
              <p:nvPr>
                <p:ph sz="half" idx="2"/>
              </p:nvPr>
            </p:nvSpPr>
            <p:spPr>
              <a:xfrm>
                <a:off x="4572000" y="1052736"/>
                <a:ext cx="4336480" cy="3712464"/>
              </a:xfrm>
              <a:solidFill>
                <a:schemeClr val="accent2">
                  <a:lumMod val="40000"/>
                  <a:lumOff val="60000"/>
                </a:schemeClr>
              </a:solidFill>
              <a:effectLst>
                <a:outerShdw blurRad="50800" dist="38100" dir="2700000" algn="tl" rotWithShape="0">
                  <a:prstClr val="black">
                    <a:alpha val="40000"/>
                  </a:prstClr>
                </a:outerShdw>
              </a:effectLst>
            </p:spPr>
            <p:txBody>
              <a:bodyPr>
                <a:normAutofit/>
              </a:bodyPr>
              <a:lstStyle/>
              <a:p>
                <a:r>
                  <a:rPr lang="es-AR" sz="1800" dirty="0" smtClean="0">
                    <a:latin typeface="Arial" pitchFamily="34" charset="0"/>
                    <a:cs typeface="Arial" pitchFamily="34" charset="0"/>
                  </a:rPr>
                  <a:t>Solución:</a:t>
                </a:r>
              </a:p>
              <a:p>
                <a:r>
                  <a:rPr lang="es-AR" sz="1800" dirty="0" smtClean="0">
                    <a:latin typeface="Arial" pitchFamily="34" charset="0"/>
                    <a:cs typeface="Arial" pitchFamily="34" charset="0"/>
                  </a:rPr>
                  <a:t>Diferencia= Resta</a:t>
                </a:r>
              </a:p>
              <a:p>
                <a:r>
                  <a:rPr lang="es-AR" sz="1800" dirty="0" smtClean="0">
                    <a:latin typeface="Arial" pitchFamily="34" charset="0"/>
                    <a:cs typeface="Arial" pitchFamily="34" charset="0"/>
                  </a:rPr>
                  <a:t>La diferencia de altura o </a:t>
                </a:r>
                <a14:m>
                  <m:oMath xmlns:m="http://schemas.openxmlformats.org/officeDocument/2006/math">
                    <m:r>
                      <a:rPr lang="es-AR" sz="1800" i="1" smtClean="0">
                        <a:latin typeface="Cambria Math"/>
                        <a:ea typeface="Cambria Math"/>
                      </a:rPr>
                      <m:t>∆</m:t>
                    </m:r>
                    <m:r>
                      <a:rPr lang="es-AR" sz="1800" b="1" i="1" smtClean="0">
                        <a:latin typeface="Cambria Math"/>
                        <a:ea typeface="Cambria Math"/>
                      </a:rPr>
                      <m:t>𝒉</m:t>
                    </m:r>
                    <m:r>
                      <a:rPr lang="es-AR" sz="1800" b="1" i="1" smtClean="0">
                        <a:latin typeface="Cambria Math"/>
                        <a:ea typeface="Cambria Math"/>
                      </a:rPr>
                      <m:t>=</m:t>
                    </m:r>
                    <m:r>
                      <a:rPr lang="es-AR" sz="1800" b="1" i="1" smtClean="0">
                        <a:latin typeface="Cambria Math"/>
                        <a:ea typeface="Cambria Math"/>
                      </a:rPr>
                      <m:t>𝟓</m:t>
                    </m:r>
                    <m:r>
                      <a:rPr lang="es-AR" sz="1800" b="1" i="1" smtClean="0">
                        <a:latin typeface="Cambria Math"/>
                        <a:ea typeface="Cambria Math"/>
                      </a:rPr>
                      <m:t>𝒎</m:t>
                    </m:r>
                  </m:oMath>
                </a14:m>
                <a:endParaRPr lang="es-AR" sz="1800" b="1" dirty="0" smtClean="0">
                  <a:latin typeface="Arial" pitchFamily="34" charset="0"/>
                  <a:ea typeface="Cambria Math"/>
                  <a:cs typeface="Arial" pitchFamily="34" charset="0"/>
                </a:endParaRPr>
              </a:p>
              <a:p>
                <a:r>
                  <a:rPr lang="es-AR" sz="1800" dirty="0" err="1" smtClean="0">
                    <a:latin typeface="Arial" pitchFamily="34" charset="0"/>
                    <a:cs typeface="Arial" pitchFamily="34" charset="0"/>
                  </a:rPr>
                  <a:t>P</a:t>
                </a:r>
                <a:r>
                  <a:rPr lang="es-AR" sz="1800" baseline="-25000" dirty="0" err="1" smtClean="0">
                    <a:latin typeface="Arial" pitchFamily="34" charset="0"/>
                    <a:cs typeface="Arial" pitchFamily="34" charset="0"/>
                  </a:rPr>
                  <a:t>específico</a:t>
                </a:r>
                <a:r>
                  <a:rPr lang="es-AR" sz="1800" baseline="-25000" dirty="0" smtClean="0">
                    <a:latin typeface="Arial" pitchFamily="34" charset="0"/>
                    <a:cs typeface="Arial" pitchFamily="34" charset="0"/>
                  </a:rPr>
                  <a:t> agua= 1.000 </a:t>
                </a:r>
                <a:r>
                  <a:rPr lang="es-AR" sz="1800" baseline="-25000" dirty="0" err="1" smtClean="0">
                    <a:latin typeface="Arial" pitchFamily="34" charset="0"/>
                    <a:cs typeface="Arial" pitchFamily="34" charset="0"/>
                  </a:rPr>
                  <a:t>Kgf</a:t>
                </a:r>
                <a:r>
                  <a:rPr lang="es-AR" sz="1800" baseline="-25000" dirty="0" smtClean="0">
                    <a:latin typeface="Arial" pitchFamily="34" charset="0"/>
                    <a:cs typeface="Arial" pitchFamily="34" charset="0"/>
                  </a:rPr>
                  <a:t>/m</a:t>
                </a:r>
                <a:r>
                  <a:rPr lang="es-AR" sz="1800" baseline="30000" dirty="0" smtClean="0">
                    <a:latin typeface="Arial" pitchFamily="34" charset="0"/>
                    <a:cs typeface="Arial" pitchFamily="34" charset="0"/>
                  </a:rPr>
                  <a:t>3</a:t>
                </a:r>
                <a:r>
                  <a:rPr lang="es-AR" sz="1800" dirty="0" smtClean="0">
                    <a:latin typeface="Arial" pitchFamily="34" charset="0"/>
                    <a:cs typeface="Arial" pitchFamily="34" charset="0"/>
                  </a:rPr>
                  <a:t> </a:t>
                </a:r>
              </a:p>
              <a:p>
                <a:r>
                  <a:rPr lang="es-AR" sz="1800" dirty="0" smtClean="0">
                    <a:latin typeface="Arial" pitchFamily="34" charset="0"/>
                    <a:cs typeface="Arial" pitchFamily="34" charset="0"/>
                  </a:rPr>
                  <a:t>O bien 10.000N/m</a:t>
                </a:r>
                <a:r>
                  <a:rPr lang="es-AR" sz="1800" baseline="30000" dirty="0" smtClean="0">
                    <a:latin typeface="Arial" pitchFamily="34" charset="0"/>
                    <a:cs typeface="Arial" pitchFamily="34" charset="0"/>
                  </a:rPr>
                  <a:t>3</a:t>
                </a:r>
              </a:p>
              <a:p>
                <a:r>
                  <a:rPr lang="es-AR" sz="1800" dirty="0" smtClean="0">
                    <a:latin typeface="Arial" pitchFamily="34" charset="0"/>
                    <a:cs typeface="Arial" pitchFamily="34" charset="0"/>
                  </a:rPr>
                  <a:t>La diferencia de presión será entonces:</a:t>
                </a:r>
              </a:p>
              <a:p>
                <a14:m>
                  <m:oMath xmlns:m="http://schemas.openxmlformats.org/officeDocument/2006/math">
                    <m:r>
                      <a:rPr lang="es-AR" sz="1800" i="1" smtClean="0">
                        <a:solidFill>
                          <a:srgbClr val="7030A0"/>
                        </a:solidFill>
                        <a:latin typeface="Cambria Math"/>
                        <a:ea typeface="Cambria Math"/>
                      </a:rPr>
                      <m:t>∆</m:t>
                    </m:r>
                    <m:r>
                      <a:rPr lang="es-AR" sz="1800" b="1" i="1" smtClean="0">
                        <a:solidFill>
                          <a:srgbClr val="7030A0"/>
                        </a:solidFill>
                        <a:latin typeface="Cambria Math"/>
                        <a:ea typeface="Cambria Math"/>
                      </a:rPr>
                      <m:t>𝑷𝒓𝒆𝒔𝒊</m:t>
                    </m:r>
                    <m:r>
                      <a:rPr lang="es-AR" sz="1800" b="1" i="1" smtClean="0">
                        <a:solidFill>
                          <a:srgbClr val="7030A0"/>
                        </a:solidFill>
                        <a:latin typeface="Cambria Math"/>
                        <a:ea typeface="Cambria Math"/>
                      </a:rPr>
                      <m:t>ó</m:t>
                    </m:r>
                    <m:r>
                      <a:rPr lang="es-AR" sz="1800" b="1" i="1" smtClean="0">
                        <a:solidFill>
                          <a:srgbClr val="7030A0"/>
                        </a:solidFill>
                        <a:latin typeface="Cambria Math"/>
                        <a:ea typeface="Cambria Math"/>
                      </a:rPr>
                      <m:t>𝒏</m:t>
                    </m:r>
                    <m:r>
                      <a:rPr lang="es-AR" sz="1800" b="1" i="1" smtClean="0">
                        <a:solidFill>
                          <a:srgbClr val="7030A0"/>
                        </a:solidFill>
                        <a:latin typeface="Cambria Math"/>
                        <a:ea typeface="Cambria Math"/>
                      </a:rPr>
                      <m:t>= </m:t>
                    </m:r>
                  </m:oMath>
                </a14:m>
                <a:r>
                  <a:rPr lang="es-AR" sz="1800" dirty="0" smtClean="0">
                    <a:solidFill>
                      <a:srgbClr val="7030A0"/>
                    </a:solidFill>
                    <a:latin typeface="Arial" pitchFamily="34" charset="0"/>
                    <a:cs typeface="Arial" pitchFamily="34" charset="0"/>
                  </a:rPr>
                  <a:t>10.000N/m</a:t>
                </a:r>
                <a:r>
                  <a:rPr lang="es-AR" sz="1800" baseline="30000" dirty="0" smtClean="0">
                    <a:solidFill>
                      <a:srgbClr val="7030A0"/>
                    </a:solidFill>
                    <a:latin typeface="Arial" pitchFamily="34" charset="0"/>
                    <a:cs typeface="Arial" pitchFamily="34" charset="0"/>
                  </a:rPr>
                  <a:t>3  </a:t>
                </a:r>
                <a:r>
                  <a:rPr lang="es-AR" sz="1800" dirty="0" smtClean="0">
                    <a:solidFill>
                      <a:srgbClr val="7030A0"/>
                    </a:solidFill>
                    <a:latin typeface="Arial" pitchFamily="34" charset="0"/>
                    <a:cs typeface="Arial" pitchFamily="34" charset="0"/>
                  </a:rPr>
                  <a:t>x 5m= 50.000N/m</a:t>
                </a:r>
                <a:r>
                  <a:rPr lang="es-AR" sz="1800" baseline="30000" dirty="0" smtClean="0">
                    <a:solidFill>
                      <a:srgbClr val="7030A0"/>
                    </a:solidFill>
                    <a:latin typeface="Arial" pitchFamily="34" charset="0"/>
                    <a:cs typeface="Arial" pitchFamily="34" charset="0"/>
                  </a:rPr>
                  <a:t>2</a:t>
                </a:r>
                <a:endParaRPr lang="es-AR" sz="1800" baseline="30000" dirty="0">
                  <a:solidFill>
                    <a:srgbClr val="7030A0"/>
                  </a:solidFill>
                  <a:latin typeface="Arial" pitchFamily="34" charset="0"/>
                  <a:cs typeface="Arial" pitchFamily="34" charset="0"/>
                </a:endParaRPr>
              </a:p>
              <a:p>
                <a:endParaRPr lang="es-AR" sz="2000" dirty="0"/>
              </a:p>
            </p:txBody>
          </p:sp>
        </mc:Choice>
        <mc:Fallback xmlns="">
          <p:sp>
            <p:nvSpPr>
              <p:cNvPr id="7" name="6 Marcador de contenido"/>
              <p:cNvSpPr>
                <a:spLocks noGrp="1" noRot="1" noChangeAspect="1" noMove="1" noResize="1" noEditPoints="1" noAdjustHandles="1" noChangeArrowheads="1" noChangeShapeType="1" noTextEdit="1"/>
              </p:cNvSpPr>
              <p:nvPr>
                <p:ph sz="half" idx="2"/>
              </p:nvPr>
            </p:nvSpPr>
            <p:spPr>
              <a:xfrm>
                <a:off x="4572000" y="1052736"/>
                <a:ext cx="4336480" cy="3712464"/>
              </a:xfrm>
              <a:blipFill rotWithShape="1">
                <a:blip r:embed="rId3"/>
                <a:stretch>
                  <a:fillRect/>
                </a:stretch>
              </a:blipFill>
              <a:effectLst>
                <a:outerShdw blurRad="50800" dist="38100" dir="2700000" algn="tl" rotWithShape="0">
                  <a:prstClr val="black">
                    <a:alpha val="40000"/>
                  </a:prstClr>
                </a:outerShdw>
              </a:effectLst>
            </p:spPr>
            <p:txBody>
              <a:bodyPr/>
              <a:lstStyle/>
              <a:p>
                <a:r>
                  <a:rPr lang="es-AR">
                    <a:noFill/>
                  </a:rPr>
                  <a:t> </a:t>
                </a:r>
              </a:p>
            </p:txBody>
          </p:sp>
        </mc:Fallback>
      </mc:AlternateContent>
      <p:sp>
        <p:nvSpPr>
          <p:cNvPr id="8" name="7 CuadroTexto"/>
          <p:cNvSpPr txBox="1"/>
          <p:nvPr/>
        </p:nvSpPr>
        <p:spPr>
          <a:xfrm>
            <a:off x="110137" y="5301208"/>
            <a:ext cx="8798343" cy="1200329"/>
          </a:xfrm>
          <a:prstGeom prst="rect">
            <a:avLst/>
          </a:prstGeom>
          <a:solidFill>
            <a:schemeClr val="accent2"/>
          </a:solidFill>
        </p:spPr>
        <p:txBody>
          <a:bodyPr wrap="square" rtlCol="0">
            <a:spAutoFit/>
          </a:bodyPr>
          <a:lstStyle/>
          <a:p>
            <a:r>
              <a:rPr lang="es-AR" b="1" dirty="0" smtClean="0"/>
              <a:t>CONCLUSIÓN: No es necesario conocer la presión de los puntos en cuestión para establecer la diferencia de presión entre los mismos. Solo basta conocer la diferencia de altura entre ellos y la densidad o el peso específico del líquido en que se encuentran sumergidos.</a:t>
            </a:r>
            <a:endParaRPr lang="es-AR" b="1" dirty="0"/>
          </a:p>
        </p:txBody>
      </p:sp>
    </p:spTree>
    <p:extLst>
      <p:ext uri="{BB962C8B-B14F-4D97-AF65-F5344CB8AC3E}">
        <p14:creationId xmlns:p14="http://schemas.microsoft.com/office/powerpoint/2010/main" val="4137569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7504" y="404664"/>
            <a:ext cx="8928992" cy="509736"/>
          </a:xfrm>
          <a:solidFill>
            <a:schemeClr val="accent2"/>
          </a:solidFill>
        </p:spPr>
        <p:txBody>
          <a:bodyPr>
            <a:normAutofit fontScale="90000"/>
          </a:bodyPr>
          <a:lstStyle/>
          <a:p>
            <a:pPr algn="ctr"/>
            <a:r>
              <a:rPr lang="es-AR" dirty="0" smtClean="0">
                <a:solidFill>
                  <a:schemeClr val="bg1"/>
                </a:solidFill>
              </a:rPr>
              <a:t>HIDROSTÁTICA-VASOS COMUNICANTES</a:t>
            </a:r>
            <a:endParaRPr lang="es-AR" dirty="0">
              <a:solidFill>
                <a:schemeClr val="bg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573" b="29396"/>
          <a:stretch/>
        </p:blipFill>
        <p:spPr bwMode="auto">
          <a:xfrm>
            <a:off x="0" y="1124744"/>
            <a:ext cx="5905500" cy="219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51520" y="3527068"/>
            <a:ext cx="5094820" cy="1477328"/>
          </a:xfrm>
          <a:prstGeom prst="rect">
            <a:avLst/>
          </a:prstGeom>
          <a:solidFill>
            <a:schemeClr val="accent3">
              <a:lumMod val="60000"/>
              <a:lumOff val="40000"/>
            </a:schemeClr>
          </a:solidFill>
        </p:spPr>
        <p:txBody>
          <a:bodyPr wrap="square" rtlCol="0">
            <a:spAutoFit/>
          </a:bodyPr>
          <a:lstStyle/>
          <a:p>
            <a:r>
              <a:rPr lang="es-AR" b="1" dirty="0" smtClean="0"/>
              <a:t>IMPORTA LA FORMA DEL RECIPIENTE? NO!!!!! FIJATE QUE TODOS ESTÁN ABIERTOS Y QUE AL COLOCAR EL LÍQUIDO EN TODOS ALCANZÓ LA MISMA ALTURA. h1=h2=h3=h4</a:t>
            </a:r>
            <a:endParaRPr lang="es-AR" b="1" dirty="0"/>
          </a:p>
        </p:txBody>
      </p:sp>
      <p:sp>
        <p:nvSpPr>
          <p:cNvPr id="7" name="6 CuadroTexto"/>
          <p:cNvSpPr txBox="1"/>
          <p:nvPr/>
        </p:nvSpPr>
        <p:spPr>
          <a:xfrm>
            <a:off x="251520" y="5229200"/>
            <a:ext cx="8856984" cy="1384995"/>
          </a:xfrm>
          <a:prstGeom prst="rect">
            <a:avLst/>
          </a:prstGeom>
          <a:solidFill>
            <a:schemeClr val="accent2"/>
          </a:solidFill>
        </p:spPr>
        <p:txBody>
          <a:bodyPr wrap="square" rtlCol="0">
            <a:spAutoFit/>
          </a:bodyPr>
          <a:lstStyle/>
          <a:p>
            <a:r>
              <a:rPr lang="en-US" sz="1400" b="1" dirty="0"/>
              <a:t>Si </a:t>
            </a:r>
            <a:r>
              <a:rPr lang="en-US" sz="1400" b="1" dirty="0" err="1" smtClean="0"/>
              <a:t>ubicamos</a:t>
            </a:r>
            <a:r>
              <a:rPr lang="en-US" sz="1400" b="1" dirty="0" smtClean="0"/>
              <a:t> </a:t>
            </a:r>
            <a:r>
              <a:rPr lang="en-US" sz="1400" b="1" dirty="0" err="1"/>
              <a:t>recipientes</a:t>
            </a:r>
            <a:r>
              <a:rPr lang="en-US" sz="1400" b="1" dirty="0"/>
              <a:t> con </a:t>
            </a:r>
            <a:r>
              <a:rPr lang="en-US" sz="1400" b="1" dirty="0" err="1"/>
              <a:t>formas</a:t>
            </a:r>
            <a:r>
              <a:rPr lang="en-US" sz="1400" b="1" dirty="0"/>
              <a:t> </a:t>
            </a:r>
            <a:r>
              <a:rPr lang="en-US" sz="1400" b="1" dirty="0" err="1"/>
              <a:t>diferentes</a:t>
            </a:r>
            <a:r>
              <a:rPr lang="en-US" sz="1400" b="1" dirty="0"/>
              <a:t> </a:t>
            </a:r>
            <a:r>
              <a:rPr lang="en-US" sz="1400" b="1" dirty="0" err="1"/>
              <a:t>conectados</a:t>
            </a:r>
            <a:r>
              <a:rPr lang="en-US" sz="1400" b="1" dirty="0"/>
              <a:t> entre </a:t>
            </a:r>
            <a:r>
              <a:rPr lang="en-US" sz="1400" b="1" dirty="0" err="1"/>
              <a:t>sí</a:t>
            </a:r>
            <a:r>
              <a:rPr lang="en-US" sz="1400" b="1" dirty="0"/>
              <a:t> </a:t>
            </a:r>
            <a:r>
              <a:rPr lang="en-US" sz="1400" b="1" dirty="0" err="1"/>
              <a:t>por</a:t>
            </a:r>
            <a:r>
              <a:rPr lang="en-US" sz="1400" b="1" dirty="0"/>
              <a:t> </a:t>
            </a:r>
            <a:r>
              <a:rPr lang="en-US" sz="1400" b="1" dirty="0" err="1"/>
              <a:t>su</a:t>
            </a:r>
            <a:r>
              <a:rPr lang="en-US" sz="1400" b="1" dirty="0"/>
              <a:t> parte inferior, </a:t>
            </a:r>
            <a:r>
              <a:rPr lang="en-US" sz="1400" b="1" dirty="0" err="1"/>
              <a:t>tendremos</a:t>
            </a:r>
            <a:r>
              <a:rPr lang="en-US" sz="1400" b="1" dirty="0"/>
              <a:t> </a:t>
            </a:r>
            <a:r>
              <a:rPr lang="en-US" sz="1400" b="1" dirty="0" err="1"/>
              <a:t>entonces</a:t>
            </a:r>
            <a:r>
              <a:rPr lang="en-US" sz="1400" b="1" dirty="0"/>
              <a:t> un </a:t>
            </a:r>
            <a:r>
              <a:rPr lang="en-US" sz="1400" b="1" dirty="0" err="1"/>
              <a:t>sistema</a:t>
            </a:r>
            <a:r>
              <a:rPr lang="en-US" sz="1400" b="1" dirty="0"/>
              <a:t> de </a:t>
            </a:r>
            <a:r>
              <a:rPr lang="en-US" sz="1400" b="1" dirty="0" err="1"/>
              <a:t>vasos</a:t>
            </a:r>
            <a:r>
              <a:rPr lang="en-US" sz="1400" b="1" dirty="0"/>
              <a:t> </a:t>
            </a:r>
            <a:r>
              <a:rPr lang="en-US" sz="1400" b="1" dirty="0" err="1"/>
              <a:t>comunicantes</a:t>
            </a:r>
            <a:r>
              <a:rPr lang="en-US" sz="1400" b="1" dirty="0"/>
              <a:t>. </a:t>
            </a:r>
            <a:r>
              <a:rPr lang="en-US" sz="1400" b="1" dirty="0" smtClean="0"/>
              <a:t>En el </a:t>
            </a:r>
            <a:r>
              <a:rPr lang="en-US" sz="1400" b="1" dirty="0" err="1" smtClean="0"/>
              <a:t>caso</a:t>
            </a:r>
            <a:r>
              <a:rPr lang="en-US" sz="1400" b="1" dirty="0" smtClean="0"/>
              <a:t> de  </a:t>
            </a:r>
            <a:r>
              <a:rPr lang="en-US" sz="1400" b="1" dirty="0" err="1"/>
              <a:t>que</a:t>
            </a:r>
            <a:r>
              <a:rPr lang="en-US" sz="1400" b="1" dirty="0"/>
              <a:t> </a:t>
            </a:r>
            <a:r>
              <a:rPr lang="en-US" sz="1400" b="1" dirty="0" err="1"/>
              <a:t>todos</a:t>
            </a:r>
            <a:r>
              <a:rPr lang="en-US" sz="1400" b="1" dirty="0"/>
              <a:t> los </a:t>
            </a:r>
            <a:r>
              <a:rPr lang="en-US" sz="1400" b="1" dirty="0" err="1"/>
              <a:t>recipientes</a:t>
            </a:r>
            <a:r>
              <a:rPr lang="en-US" sz="1400" b="1" dirty="0"/>
              <a:t> </a:t>
            </a:r>
            <a:r>
              <a:rPr lang="en-US" sz="1400" b="1" dirty="0" err="1" smtClean="0"/>
              <a:t>estén</a:t>
            </a:r>
            <a:r>
              <a:rPr lang="en-US" sz="1400" b="1" dirty="0" smtClean="0"/>
              <a:t> </a:t>
            </a:r>
            <a:r>
              <a:rPr lang="en-US" sz="1400" b="1" dirty="0" err="1"/>
              <a:t>abiertos</a:t>
            </a:r>
            <a:r>
              <a:rPr lang="en-US" sz="1400" b="1" dirty="0"/>
              <a:t> en </a:t>
            </a:r>
            <a:r>
              <a:rPr lang="en-US" sz="1400" b="1" dirty="0" err="1"/>
              <a:t>su</a:t>
            </a:r>
            <a:r>
              <a:rPr lang="en-US" sz="1400" b="1" dirty="0"/>
              <a:t> parte superior, </a:t>
            </a:r>
            <a:r>
              <a:rPr lang="en-US" sz="1400" b="1" dirty="0" err="1"/>
              <a:t>como</a:t>
            </a:r>
            <a:r>
              <a:rPr lang="en-US" sz="1400" b="1" dirty="0"/>
              <a:t> </a:t>
            </a:r>
            <a:r>
              <a:rPr lang="en-US" sz="1400" b="1" dirty="0" smtClean="0"/>
              <a:t>se </a:t>
            </a:r>
            <a:r>
              <a:rPr lang="en-US" sz="1400" b="1" dirty="0" err="1" smtClean="0"/>
              <a:t>ve</a:t>
            </a:r>
            <a:r>
              <a:rPr lang="en-US" sz="1400" b="1" dirty="0" smtClean="0"/>
              <a:t> en la  </a:t>
            </a:r>
            <a:r>
              <a:rPr lang="en-US" sz="1400" b="1" dirty="0" err="1"/>
              <a:t>figura</a:t>
            </a:r>
            <a:r>
              <a:rPr lang="en-US" sz="1400" b="1" dirty="0"/>
              <a:t>,  y  </a:t>
            </a:r>
            <a:r>
              <a:rPr lang="en-US" sz="1400" b="1" dirty="0" err="1"/>
              <a:t>que</a:t>
            </a:r>
            <a:r>
              <a:rPr lang="en-US" sz="1400" b="1" dirty="0"/>
              <a:t>  </a:t>
            </a:r>
            <a:r>
              <a:rPr lang="en-US" sz="1400" b="1" dirty="0" err="1"/>
              <a:t>volcamos</a:t>
            </a:r>
            <a:r>
              <a:rPr lang="en-US" sz="1400" b="1" dirty="0"/>
              <a:t> </a:t>
            </a:r>
            <a:r>
              <a:rPr lang="en-US" sz="1400" b="1" dirty="0" smtClean="0"/>
              <a:t>(</a:t>
            </a:r>
            <a:r>
              <a:rPr lang="en-US" sz="1400" b="1" dirty="0"/>
              <a:t>un  </a:t>
            </a:r>
            <a:r>
              <a:rPr lang="en-US" sz="1400" b="1" dirty="0" err="1"/>
              <a:t>líquido</a:t>
            </a:r>
            <a:r>
              <a:rPr lang="en-US" sz="1400" b="1" dirty="0"/>
              <a:t>  de  </a:t>
            </a:r>
            <a:r>
              <a:rPr lang="en-US" sz="1400" b="1" dirty="0" err="1" smtClean="0"/>
              <a:t>densidad</a:t>
            </a:r>
            <a:r>
              <a:rPr lang="en-US" sz="1400" b="1" dirty="0" smtClean="0"/>
              <a:t> </a:t>
            </a:r>
            <a:r>
              <a:rPr lang="en-US" sz="1400" b="1" dirty="0" err="1" smtClean="0"/>
              <a:t>homogénea</a:t>
            </a:r>
            <a:r>
              <a:rPr lang="en-US" sz="1400" b="1" dirty="0"/>
              <a:t>) </a:t>
            </a:r>
            <a:r>
              <a:rPr lang="en-US" sz="1400" b="1" dirty="0" err="1"/>
              <a:t>dentro</a:t>
            </a:r>
            <a:r>
              <a:rPr lang="en-US" sz="1400" b="1" dirty="0"/>
              <a:t> de </a:t>
            </a:r>
            <a:r>
              <a:rPr lang="en-US" sz="1400" b="1" dirty="0" err="1"/>
              <a:t>ellos</a:t>
            </a:r>
            <a:r>
              <a:rPr lang="en-US" sz="1400" b="1" dirty="0"/>
              <a:t>; el </a:t>
            </a:r>
            <a:r>
              <a:rPr lang="en-US" sz="1400" b="1" dirty="0" err="1"/>
              <a:t>nivel</a:t>
            </a:r>
            <a:r>
              <a:rPr lang="en-US" sz="1400" b="1" dirty="0"/>
              <a:t> </a:t>
            </a:r>
            <a:r>
              <a:rPr lang="en-US" sz="1400" b="1" dirty="0" err="1"/>
              <a:t>alcanzado</a:t>
            </a:r>
            <a:r>
              <a:rPr lang="en-US" sz="1400" b="1" dirty="0"/>
              <a:t> </a:t>
            </a:r>
            <a:r>
              <a:rPr lang="en-US" sz="1400" b="1" dirty="0" err="1"/>
              <a:t>por</a:t>
            </a:r>
            <a:r>
              <a:rPr lang="en-US" sz="1400" b="1" dirty="0"/>
              <a:t> el </a:t>
            </a:r>
            <a:r>
              <a:rPr lang="en-US" sz="1400" b="1" dirty="0" err="1"/>
              <a:t>líquido</a:t>
            </a:r>
            <a:r>
              <a:rPr lang="en-US" sz="1400" b="1" dirty="0"/>
              <a:t> </a:t>
            </a:r>
            <a:r>
              <a:rPr lang="en-US" sz="1400" b="1" dirty="0" err="1"/>
              <a:t>resultará</a:t>
            </a:r>
            <a:r>
              <a:rPr lang="en-US" sz="1400" b="1" dirty="0"/>
              <a:t> </a:t>
            </a:r>
            <a:r>
              <a:rPr lang="en-US" sz="1400" b="1" dirty="0" err="1"/>
              <a:t>igual</a:t>
            </a:r>
            <a:r>
              <a:rPr lang="en-US" sz="1400" b="1" dirty="0"/>
              <a:t> en </a:t>
            </a:r>
            <a:r>
              <a:rPr lang="en-US" sz="1400" b="1" dirty="0" err="1"/>
              <a:t>todos</a:t>
            </a:r>
            <a:r>
              <a:rPr lang="en-US" sz="1400" b="1" dirty="0"/>
              <a:t> los </a:t>
            </a:r>
            <a:r>
              <a:rPr lang="en-US" sz="1400" b="1" dirty="0" err="1"/>
              <a:t>recipientes</a:t>
            </a:r>
            <a:r>
              <a:rPr lang="en-US" sz="1400" b="1" dirty="0"/>
              <a:t> </a:t>
            </a:r>
            <a:r>
              <a:rPr lang="en-US" sz="1400" b="1" dirty="0" err="1"/>
              <a:t>pues</a:t>
            </a:r>
            <a:r>
              <a:rPr lang="en-US" sz="1400" b="1" dirty="0"/>
              <a:t> la </a:t>
            </a:r>
            <a:r>
              <a:rPr lang="en-US" sz="1400" b="1" dirty="0" err="1"/>
              <a:t>superficie</a:t>
            </a:r>
            <a:r>
              <a:rPr lang="en-US" sz="1400" b="1" dirty="0"/>
              <a:t> </a:t>
            </a:r>
            <a:r>
              <a:rPr lang="en-US" sz="1400" b="1" dirty="0" err="1"/>
              <a:t>está</a:t>
            </a:r>
            <a:r>
              <a:rPr lang="en-US" sz="1400" b="1" dirty="0"/>
              <a:t> </a:t>
            </a:r>
            <a:r>
              <a:rPr lang="en-US" sz="1400" b="1" dirty="0" err="1"/>
              <a:t>sometida</a:t>
            </a:r>
            <a:r>
              <a:rPr lang="en-US" sz="1400" b="1" dirty="0"/>
              <a:t> a la </a:t>
            </a:r>
            <a:r>
              <a:rPr lang="en-US" sz="1400" b="1" dirty="0" err="1"/>
              <a:t>misma</a:t>
            </a:r>
            <a:r>
              <a:rPr lang="en-US" sz="1400" b="1" dirty="0"/>
              <a:t> </a:t>
            </a:r>
            <a:r>
              <a:rPr lang="en-US" sz="1400" b="1" dirty="0" err="1"/>
              <a:t>presión</a:t>
            </a:r>
            <a:r>
              <a:rPr lang="en-US" sz="1400" b="1" dirty="0"/>
              <a:t> (</a:t>
            </a:r>
            <a:r>
              <a:rPr lang="en-US" sz="1400" b="1" dirty="0" err="1"/>
              <a:t>atmosférica</a:t>
            </a:r>
            <a:r>
              <a:rPr lang="en-US" sz="1400" b="1" dirty="0"/>
              <a:t>) y </a:t>
            </a:r>
            <a:r>
              <a:rPr lang="en-US" sz="1400" b="1" dirty="0" err="1"/>
              <a:t>todos</a:t>
            </a:r>
            <a:r>
              <a:rPr lang="en-US" sz="1400" b="1" dirty="0"/>
              <a:t> los </a:t>
            </a:r>
            <a:r>
              <a:rPr lang="en-US" sz="1400" b="1" dirty="0" err="1"/>
              <a:t>puntos</a:t>
            </a:r>
            <a:r>
              <a:rPr lang="en-US" sz="1400" b="1" dirty="0"/>
              <a:t> </a:t>
            </a:r>
            <a:r>
              <a:rPr lang="en-US" sz="1400" b="1" dirty="0" err="1"/>
              <a:t>que</a:t>
            </a:r>
            <a:r>
              <a:rPr lang="en-US" sz="1400" b="1" dirty="0"/>
              <a:t> </a:t>
            </a:r>
            <a:r>
              <a:rPr lang="en-US" sz="1400" b="1" dirty="0" err="1"/>
              <a:t>están</a:t>
            </a:r>
            <a:r>
              <a:rPr lang="en-US" sz="1400" b="1" dirty="0"/>
              <a:t> a </a:t>
            </a:r>
            <a:r>
              <a:rPr lang="en-US" sz="1400" b="1" dirty="0" err="1"/>
              <a:t>igual</a:t>
            </a:r>
            <a:r>
              <a:rPr lang="en-US" sz="1400" b="1" dirty="0"/>
              <a:t> </a:t>
            </a:r>
            <a:r>
              <a:rPr lang="en-US" sz="1400" b="1" dirty="0" err="1"/>
              <a:t>nivel</a:t>
            </a:r>
            <a:r>
              <a:rPr lang="en-US" sz="1400" b="1" dirty="0"/>
              <a:t> </a:t>
            </a:r>
            <a:r>
              <a:rPr lang="en-US" sz="1400" b="1" dirty="0" err="1"/>
              <a:t>tienen</a:t>
            </a:r>
            <a:r>
              <a:rPr lang="en-US" sz="1400" b="1" dirty="0"/>
              <a:t> la </a:t>
            </a:r>
            <a:r>
              <a:rPr lang="en-US" sz="1400" b="1" dirty="0" err="1"/>
              <a:t>misma</a:t>
            </a:r>
            <a:r>
              <a:rPr lang="en-US" sz="1400" b="1" dirty="0"/>
              <a:t> </a:t>
            </a:r>
            <a:r>
              <a:rPr lang="en-US" sz="1400" b="1" dirty="0" err="1"/>
              <a:t>presión</a:t>
            </a:r>
            <a:r>
              <a:rPr lang="en-US" sz="1400" b="1" dirty="0" smtClean="0"/>
              <a:t>.</a:t>
            </a:r>
            <a:endParaRPr lang="es-AR" b="1" dirty="0"/>
          </a:p>
        </p:txBody>
      </p:sp>
      <p:sp>
        <p:nvSpPr>
          <p:cNvPr id="2" name="1 CuadroTexto"/>
          <p:cNvSpPr txBox="1"/>
          <p:nvPr/>
        </p:nvSpPr>
        <p:spPr>
          <a:xfrm>
            <a:off x="5652120" y="1166441"/>
            <a:ext cx="3312368" cy="1107996"/>
          </a:xfrm>
          <a:prstGeom prst="rect">
            <a:avLst/>
          </a:prstGeom>
          <a:solidFill>
            <a:schemeClr val="accent2"/>
          </a:solidFill>
        </p:spPr>
        <p:txBody>
          <a:bodyPr wrap="square" rtlCol="0">
            <a:spAutoFit/>
          </a:bodyPr>
          <a:lstStyle/>
          <a:p>
            <a:pPr algn="ctr"/>
            <a:r>
              <a:rPr lang="es-AR" b="1" dirty="0" smtClean="0"/>
              <a:t>. </a:t>
            </a:r>
            <a:r>
              <a:rPr lang="es-AR" sz="1600" b="1" dirty="0" err="1" smtClean="0"/>
              <a:t>Aplicación:Manguera</a:t>
            </a:r>
            <a:r>
              <a:rPr lang="es-AR" sz="1600" b="1" dirty="0" smtClean="0"/>
              <a:t> </a:t>
            </a:r>
            <a:r>
              <a:rPr lang="es-AR" sz="1600" b="1" dirty="0"/>
              <a:t>de nivel, utilizada en obras de arquitectura para determinar niveles en la obra</a:t>
            </a:r>
          </a:p>
        </p:txBody>
      </p:sp>
      <p:sp>
        <p:nvSpPr>
          <p:cNvPr id="3" name="AutoShape 2" descr="Resultado de imagen para uso de manguera de ni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492896"/>
            <a:ext cx="3312368" cy="213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771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a:spLocks noGrp="1"/>
          </p:cNvSpPr>
          <p:nvPr>
            <p:ph type="title"/>
          </p:nvPr>
        </p:nvSpPr>
        <p:spPr>
          <a:xfrm>
            <a:off x="107504" y="404664"/>
            <a:ext cx="8928992" cy="509736"/>
          </a:xfrm>
          <a:solidFill>
            <a:schemeClr val="accent2"/>
          </a:solidFill>
        </p:spPr>
        <p:txBody>
          <a:bodyPr>
            <a:normAutofit/>
          </a:bodyPr>
          <a:lstStyle/>
          <a:p>
            <a:pPr algn="ctr"/>
            <a:r>
              <a:rPr lang="es-AR" sz="2400" b="1" dirty="0" smtClean="0">
                <a:solidFill>
                  <a:schemeClr val="bg1"/>
                </a:solidFill>
              </a:rPr>
              <a:t>HIDROSTÁTICA-Principio de </a:t>
            </a:r>
            <a:r>
              <a:rPr lang="es-AR" sz="2400" b="1" dirty="0" err="1" smtClean="0">
                <a:solidFill>
                  <a:schemeClr val="bg1"/>
                </a:solidFill>
              </a:rPr>
              <a:t>arquímedes</a:t>
            </a:r>
            <a:r>
              <a:rPr lang="es-AR" sz="2400" b="1" dirty="0" smtClean="0">
                <a:solidFill>
                  <a:schemeClr val="bg1"/>
                </a:solidFill>
              </a:rPr>
              <a:t> empuje</a:t>
            </a:r>
            <a:endParaRPr lang="es-AR" sz="2400" b="1" dirty="0">
              <a:solidFill>
                <a:schemeClr val="bg1"/>
              </a:solidFill>
            </a:endParaRPr>
          </a:p>
        </p:txBody>
      </p:sp>
      <p:sp>
        <p:nvSpPr>
          <p:cNvPr id="7" name="6 CuadroTexto"/>
          <p:cNvSpPr txBox="1"/>
          <p:nvPr/>
        </p:nvSpPr>
        <p:spPr>
          <a:xfrm>
            <a:off x="155374" y="980728"/>
            <a:ext cx="4320480" cy="2308324"/>
          </a:xfrm>
          <a:prstGeom prst="rect">
            <a:avLst/>
          </a:prstGeom>
          <a:noFill/>
        </p:spPr>
        <p:txBody>
          <a:bodyPr wrap="square" rtlCol="0">
            <a:spAutoFit/>
          </a:bodyPr>
          <a:lstStyle/>
          <a:p>
            <a:pPr lvl="0" eaLnBrk="0" fontAlgn="base" hangingPunct="0">
              <a:spcBef>
                <a:spcPct val="0"/>
              </a:spcBef>
              <a:spcAft>
                <a:spcPct val="0"/>
              </a:spcAft>
            </a:pPr>
            <a:r>
              <a:rPr lang="es-AR" dirty="0" smtClean="0">
                <a:solidFill>
                  <a:srgbClr val="000000"/>
                </a:solidFill>
                <a:latin typeface="Droid Sans"/>
                <a:cs typeface="Arial" pitchFamily="34" charset="0"/>
              </a:rPr>
              <a:t>Un dispositivo de </a:t>
            </a:r>
            <a:r>
              <a:rPr lang="es-AR" dirty="0">
                <a:solidFill>
                  <a:srgbClr val="000000"/>
                </a:solidFill>
                <a:latin typeface="Droid Sans"/>
                <a:cs typeface="Arial" pitchFamily="34" charset="0"/>
              </a:rPr>
              <a:t>hierro de </a:t>
            </a:r>
            <a:r>
              <a:rPr lang="es-AR" dirty="0" smtClean="0">
                <a:solidFill>
                  <a:srgbClr val="000000"/>
                </a:solidFill>
                <a:latin typeface="Droid Sans"/>
                <a:cs typeface="Arial" pitchFamily="34" charset="0"/>
              </a:rPr>
              <a:t>2000 cm</a:t>
            </a:r>
            <a:r>
              <a:rPr lang="es-AR" baseline="30000" dirty="0" smtClean="0">
                <a:solidFill>
                  <a:srgbClr val="000000"/>
                </a:solidFill>
                <a:latin typeface="Droid Sans"/>
                <a:cs typeface="Arial" pitchFamily="34" charset="0"/>
              </a:rPr>
              <a:t>3</a:t>
            </a:r>
            <a:r>
              <a:rPr lang="es-AR" dirty="0" smtClean="0">
                <a:solidFill>
                  <a:srgbClr val="000000"/>
                </a:solidFill>
                <a:latin typeface="Droid Sans"/>
                <a:cs typeface="Arial" pitchFamily="34" charset="0"/>
              </a:rPr>
              <a:t> </a:t>
            </a:r>
            <a:r>
              <a:rPr lang="es-AR" dirty="0">
                <a:solidFill>
                  <a:srgbClr val="000000"/>
                </a:solidFill>
                <a:latin typeface="Droid Sans"/>
                <a:cs typeface="Arial" pitchFamily="34" charset="0"/>
              </a:rPr>
              <a:t>de </a:t>
            </a:r>
            <a:r>
              <a:rPr lang="es-AR" dirty="0" smtClean="0">
                <a:solidFill>
                  <a:srgbClr val="000000"/>
                </a:solidFill>
                <a:latin typeface="Droid Sans"/>
                <a:cs typeface="Arial" pitchFamily="34" charset="0"/>
              </a:rPr>
              <a:t>volumen </a:t>
            </a:r>
            <a:r>
              <a:rPr lang="es-AR" dirty="0">
                <a:solidFill>
                  <a:srgbClr val="000000"/>
                </a:solidFill>
                <a:latin typeface="Droid Sans"/>
                <a:cs typeface="Arial" pitchFamily="34" charset="0"/>
              </a:rPr>
              <a:t>se sumerge totalmente en agua. Si tiene un peso </a:t>
            </a:r>
            <a:r>
              <a:rPr lang="es-AR" dirty="0" smtClean="0">
                <a:solidFill>
                  <a:srgbClr val="000000"/>
                </a:solidFill>
                <a:latin typeface="Droid Sans"/>
                <a:cs typeface="Arial" pitchFamily="34" charset="0"/>
              </a:rPr>
              <a:t>de 560,40 N fuera del agua. Determina:</a:t>
            </a:r>
            <a:endParaRPr lang="es-AR" dirty="0" smtClean="0">
              <a:solidFill>
                <a:srgbClr val="0A0A0A"/>
              </a:solidFill>
              <a:latin typeface="Droid Sans"/>
              <a:cs typeface="Arial" pitchFamily="34" charset="0"/>
            </a:endParaRPr>
          </a:p>
          <a:p>
            <a:pPr lvl="0" eaLnBrk="0" fontAlgn="base" hangingPunct="0">
              <a:spcBef>
                <a:spcPct val="0"/>
              </a:spcBef>
              <a:spcAft>
                <a:spcPct val="0"/>
              </a:spcAft>
            </a:pPr>
            <a:r>
              <a:rPr lang="es-AR" dirty="0" smtClean="0">
                <a:solidFill>
                  <a:srgbClr val="0A0A0A"/>
                </a:solidFill>
                <a:latin typeface="Droid Sans"/>
                <a:cs typeface="Arial" pitchFamily="34" charset="0"/>
              </a:rPr>
              <a:t>a)La </a:t>
            </a:r>
            <a:r>
              <a:rPr lang="es-AR" dirty="0">
                <a:solidFill>
                  <a:srgbClr val="0A0A0A"/>
                </a:solidFill>
                <a:latin typeface="Droid Sans"/>
                <a:cs typeface="Arial" pitchFamily="34" charset="0"/>
              </a:rPr>
              <a:t>magnitud </a:t>
            </a:r>
            <a:r>
              <a:rPr lang="es-AR" dirty="0" smtClean="0">
                <a:solidFill>
                  <a:srgbClr val="0A0A0A"/>
                </a:solidFill>
                <a:latin typeface="Droid Sans"/>
                <a:cs typeface="Arial" pitchFamily="34" charset="0"/>
              </a:rPr>
              <a:t>del </a:t>
            </a:r>
            <a:r>
              <a:rPr lang="es-AR" dirty="0">
                <a:solidFill>
                  <a:srgbClr val="0A0A0A"/>
                </a:solidFill>
                <a:latin typeface="Droid Sans"/>
                <a:cs typeface="Arial" pitchFamily="34" charset="0"/>
              </a:rPr>
              <a:t>empuje </a:t>
            </a:r>
            <a:r>
              <a:rPr lang="es-AR" dirty="0" smtClean="0">
                <a:solidFill>
                  <a:srgbClr val="0A0A0A"/>
                </a:solidFill>
                <a:latin typeface="Droid Sans"/>
                <a:cs typeface="Arial" pitchFamily="34" charset="0"/>
              </a:rPr>
              <a:t>que recibe el dispositivo.</a:t>
            </a:r>
          </a:p>
          <a:p>
            <a:pPr lvl="0" eaLnBrk="0" fontAlgn="base" hangingPunct="0">
              <a:spcBef>
                <a:spcPct val="0"/>
              </a:spcBef>
              <a:spcAft>
                <a:spcPct val="0"/>
              </a:spcAft>
            </a:pPr>
            <a:r>
              <a:rPr lang="es-AR" dirty="0" smtClean="0">
                <a:solidFill>
                  <a:srgbClr val="0A0A0A"/>
                </a:solidFill>
                <a:latin typeface="Droid Sans"/>
                <a:cs typeface="Arial" pitchFamily="34" charset="0"/>
              </a:rPr>
              <a:t>b) El peso aparente del dispositivo.</a:t>
            </a:r>
            <a:endParaRPr lang="es-AR" dirty="0">
              <a:latin typeface="Arial" pitchFamily="34" charset="0"/>
              <a:cs typeface="Arial" pitchFamily="34" charset="0"/>
            </a:endParaRPr>
          </a:p>
          <a:p>
            <a:endParaRPr lang="es-AR" dirty="0"/>
          </a:p>
        </p:txBody>
      </p:sp>
      <p:sp>
        <p:nvSpPr>
          <p:cNvPr id="16" name="15 CuadroTexto"/>
          <p:cNvSpPr txBox="1"/>
          <p:nvPr/>
        </p:nvSpPr>
        <p:spPr>
          <a:xfrm>
            <a:off x="4807631" y="1133128"/>
            <a:ext cx="4320480" cy="4154984"/>
          </a:xfrm>
          <a:prstGeom prst="rect">
            <a:avLst/>
          </a:prstGeom>
          <a:noFill/>
        </p:spPr>
        <p:txBody>
          <a:bodyPr wrap="square" rtlCol="0">
            <a:spAutoFit/>
          </a:bodyPr>
          <a:lstStyle/>
          <a:p>
            <a:pPr lvl="0" eaLnBrk="0" fontAlgn="base" hangingPunct="0">
              <a:spcBef>
                <a:spcPct val="0"/>
              </a:spcBef>
              <a:spcAft>
                <a:spcPct val="0"/>
              </a:spcAft>
            </a:pPr>
            <a:r>
              <a:rPr lang="es-AR" b="1" dirty="0" smtClean="0">
                <a:solidFill>
                  <a:srgbClr val="0A0A0A"/>
                </a:solidFill>
                <a:latin typeface="inherit"/>
                <a:cs typeface="Arial" pitchFamily="34" charset="0"/>
              </a:rPr>
              <a:t>Solución:</a:t>
            </a:r>
          </a:p>
          <a:p>
            <a:pPr lvl="0" eaLnBrk="0" fontAlgn="base" hangingPunct="0">
              <a:spcBef>
                <a:spcPct val="0"/>
              </a:spcBef>
              <a:spcAft>
                <a:spcPct val="0"/>
              </a:spcAft>
            </a:pPr>
            <a:r>
              <a:rPr lang="es-AR" sz="1400" b="1" dirty="0" smtClean="0">
                <a:solidFill>
                  <a:srgbClr val="0A0A0A"/>
                </a:solidFill>
                <a:latin typeface="inherit"/>
                <a:cs typeface="Arial" pitchFamily="34" charset="0"/>
              </a:rPr>
              <a:t>a)En primer lugar planteamos la ecuación que nos permite determinar el empuje:</a:t>
            </a:r>
          </a:p>
          <a:p>
            <a:pPr lvl="0" eaLnBrk="0" fontAlgn="base" hangingPunct="0">
              <a:spcBef>
                <a:spcPct val="0"/>
              </a:spcBef>
              <a:spcAft>
                <a:spcPct val="0"/>
              </a:spcAft>
            </a:pPr>
            <a:r>
              <a:rPr lang="es-AR" b="1" dirty="0" smtClean="0">
                <a:solidFill>
                  <a:srgbClr val="0A0A0A"/>
                </a:solidFill>
                <a:latin typeface="inherit"/>
                <a:cs typeface="Arial" pitchFamily="34" charset="0"/>
              </a:rPr>
              <a:t>E= P</a:t>
            </a:r>
            <a:r>
              <a:rPr lang="es-AR" b="1" baseline="-25000" dirty="0" smtClean="0">
                <a:solidFill>
                  <a:srgbClr val="0A0A0A"/>
                </a:solidFill>
                <a:latin typeface="inherit"/>
                <a:cs typeface="Arial" pitchFamily="34" charset="0"/>
              </a:rPr>
              <a:t>E</a:t>
            </a:r>
            <a:r>
              <a:rPr lang="es-AR" b="1" dirty="0" smtClean="0">
                <a:solidFill>
                  <a:srgbClr val="0A0A0A"/>
                </a:solidFill>
                <a:latin typeface="inherit"/>
                <a:cs typeface="Arial" pitchFamily="34" charset="0"/>
              </a:rPr>
              <a:t> x V=</a:t>
            </a:r>
          </a:p>
          <a:p>
            <a:pPr lvl="0" eaLnBrk="0" fontAlgn="base" hangingPunct="0">
              <a:spcBef>
                <a:spcPct val="0"/>
              </a:spcBef>
              <a:spcAft>
                <a:spcPct val="0"/>
              </a:spcAft>
            </a:pPr>
            <a:r>
              <a:rPr lang="es-AR" b="1" dirty="0" smtClean="0">
                <a:solidFill>
                  <a:srgbClr val="0A0A0A"/>
                </a:solidFill>
                <a:latin typeface="inherit"/>
                <a:cs typeface="Arial" pitchFamily="34" charset="0"/>
              </a:rPr>
              <a:t>P</a:t>
            </a:r>
            <a:r>
              <a:rPr lang="es-AR" b="1" baseline="-25000" dirty="0" smtClean="0">
                <a:solidFill>
                  <a:srgbClr val="0A0A0A"/>
                </a:solidFill>
                <a:latin typeface="inherit"/>
                <a:cs typeface="Arial" pitchFamily="34" charset="0"/>
              </a:rPr>
              <a:t>E</a:t>
            </a:r>
            <a:r>
              <a:rPr lang="es-AR" sz="1400" b="1" dirty="0" smtClean="0">
                <a:solidFill>
                  <a:srgbClr val="0A0A0A"/>
                </a:solidFill>
                <a:latin typeface="inherit"/>
                <a:cs typeface="Arial" pitchFamily="34" charset="0"/>
              </a:rPr>
              <a:t>= Peso específico del líquido desplazado</a:t>
            </a:r>
          </a:p>
          <a:p>
            <a:pPr lvl="0" eaLnBrk="0" fontAlgn="base" hangingPunct="0">
              <a:spcBef>
                <a:spcPct val="0"/>
              </a:spcBef>
              <a:spcAft>
                <a:spcPct val="0"/>
              </a:spcAft>
            </a:pPr>
            <a:r>
              <a:rPr lang="es-AR" sz="1400" b="1" dirty="0" smtClean="0">
                <a:solidFill>
                  <a:srgbClr val="0A0A0A"/>
                </a:solidFill>
                <a:latin typeface="inherit"/>
                <a:cs typeface="Arial" pitchFamily="34" charset="0"/>
              </a:rPr>
              <a:t>V= Volumen del líquido desplazado que en este caso coincide con el del cuerpo por estar este sumergido completamente.</a:t>
            </a:r>
          </a:p>
          <a:p>
            <a:pPr lvl="0" eaLnBrk="0" fontAlgn="base" hangingPunct="0">
              <a:spcBef>
                <a:spcPct val="0"/>
              </a:spcBef>
              <a:spcAft>
                <a:spcPct val="0"/>
              </a:spcAft>
            </a:pPr>
            <a:r>
              <a:rPr lang="es-AR" sz="1400" b="1" dirty="0" smtClean="0">
                <a:solidFill>
                  <a:srgbClr val="0A0A0A"/>
                </a:solidFill>
                <a:latin typeface="inherit"/>
                <a:cs typeface="Arial" pitchFamily="34" charset="0"/>
              </a:rPr>
              <a:t>EMPUJE es una fuerza y se mide en </a:t>
            </a:r>
            <a:r>
              <a:rPr lang="es-AR" sz="1400" b="1" dirty="0" err="1" smtClean="0">
                <a:solidFill>
                  <a:srgbClr val="0A0A0A"/>
                </a:solidFill>
                <a:latin typeface="inherit"/>
                <a:cs typeface="Arial" pitchFamily="34" charset="0"/>
              </a:rPr>
              <a:t>Kgf</a:t>
            </a:r>
            <a:r>
              <a:rPr lang="es-AR" sz="1400" b="1" dirty="0" smtClean="0">
                <a:solidFill>
                  <a:srgbClr val="0A0A0A"/>
                </a:solidFill>
                <a:latin typeface="inherit"/>
                <a:cs typeface="Arial" pitchFamily="34" charset="0"/>
              </a:rPr>
              <a:t>, </a:t>
            </a:r>
            <a:r>
              <a:rPr lang="es-AR" sz="1400" b="1" dirty="0" err="1" smtClean="0">
                <a:solidFill>
                  <a:srgbClr val="0A0A0A"/>
                </a:solidFill>
                <a:latin typeface="inherit"/>
                <a:cs typeface="Arial" pitchFamily="34" charset="0"/>
              </a:rPr>
              <a:t>gf</a:t>
            </a:r>
            <a:r>
              <a:rPr lang="es-AR" sz="1400" b="1" dirty="0" smtClean="0">
                <a:solidFill>
                  <a:srgbClr val="0A0A0A"/>
                </a:solidFill>
                <a:latin typeface="inherit"/>
                <a:cs typeface="Arial" pitchFamily="34" charset="0"/>
              </a:rPr>
              <a:t>, N.</a:t>
            </a:r>
          </a:p>
          <a:p>
            <a:pPr lvl="0" eaLnBrk="0" fontAlgn="base" hangingPunct="0">
              <a:spcBef>
                <a:spcPct val="0"/>
              </a:spcBef>
              <a:spcAft>
                <a:spcPct val="0"/>
              </a:spcAft>
            </a:pPr>
            <a:endParaRPr lang="es-AR" sz="1400" b="1" dirty="0">
              <a:solidFill>
                <a:srgbClr val="0A0A0A"/>
              </a:solidFill>
              <a:latin typeface="inherit"/>
              <a:cs typeface="Arial" pitchFamily="34" charset="0"/>
            </a:endParaRPr>
          </a:p>
          <a:p>
            <a:pPr lvl="0" eaLnBrk="0" fontAlgn="base" hangingPunct="0">
              <a:spcBef>
                <a:spcPct val="0"/>
              </a:spcBef>
              <a:spcAft>
                <a:spcPct val="0"/>
              </a:spcAft>
            </a:pPr>
            <a:r>
              <a:rPr lang="es-AR" sz="1400" b="1" dirty="0" smtClean="0">
                <a:solidFill>
                  <a:srgbClr val="7030A0"/>
                </a:solidFill>
                <a:latin typeface="inherit"/>
                <a:cs typeface="Arial" pitchFamily="34" charset="0"/>
              </a:rPr>
              <a:t>E= 1.000Kgf/m</a:t>
            </a:r>
            <a:r>
              <a:rPr lang="es-AR" sz="1400" b="1" baseline="30000" dirty="0" smtClean="0">
                <a:solidFill>
                  <a:srgbClr val="7030A0"/>
                </a:solidFill>
                <a:latin typeface="inherit"/>
                <a:cs typeface="Arial" pitchFamily="34" charset="0"/>
              </a:rPr>
              <a:t>3</a:t>
            </a:r>
            <a:r>
              <a:rPr lang="es-AR" sz="1400" b="1" dirty="0" smtClean="0">
                <a:solidFill>
                  <a:srgbClr val="7030A0"/>
                </a:solidFill>
                <a:latin typeface="inherit"/>
                <a:cs typeface="Arial" pitchFamily="34" charset="0"/>
              </a:rPr>
              <a:t>x0,002m</a:t>
            </a:r>
            <a:r>
              <a:rPr lang="es-AR" sz="1400" b="1" baseline="30000" dirty="0" smtClean="0">
                <a:solidFill>
                  <a:srgbClr val="7030A0"/>
                </a:solidFill>
                <a:latin typeface="inherit"/>
                <a:cs typeface="Arial" pitchFamily="34" charset="0"/>
              </a:rPr>
              <a:t>3</a:t>
            </a:r>
            <a:r>
              <a:rPr lang="es-AR" sz="1400" b="1" dirty="0" smtClean="0">
                <a:solidFill>
                  <a:srgbClr val="7030A0"/>
                </a:solidFill>
                <a:latin typeface="inherit"/>
                <a:cs typeface="Arial" pitchFamily="34" charset="0"/>
              </a:rPr>
              <a:t>= 2 </a:t>
            </a:r>
            <a:r>
              <a:rPr lang="es-AR" sz="1400" b="1" dirty="0" err="1" smtClean="0">
                <a:solidFill>
                  <a:srgbClr val="7030A0"/>
                </a:solidFill>
                <a:latin typeface="inherit"/>
                <a:cs typeface="Arial" pitchFamily="34" charset="0"/>
              </a:rPr>
              <a:t>Kgf</a:t>
            </a:r>
            <a:endParaRPr lang="es-AR" sz="1400" b="1" dirty="0" smtClean="0">
              <a:solidFill>
                <a:srgbClr val="7030A0"/>
              </a:solidFill>
              <a:latin typeface="inherit"/>
              <a:cs typeface="Arial" pitchFamily="34" charset="0"/>
            </a:endParaRPr>
          </a:p>
          <a:p>
            <a:pPr eaLnBrk="0" fontAlgn="base" hangingPunct="0">
              <a:spcBef>
                <a:spcPct val="0"/>
              </a:spcBef>
              <a:spcAft>
                <a:spcPct val="0"/>
              </a:spcAft>
            </a:pPr>
            <a:r>
              <a:rPr lang="es-AR" sz="1400" b="1" dirty="0" smtClean="0">
                <a:solidFill>
                  <a:srgbClr val="7030A0"/>
                </a:solidFill>
                <a:latin typeface="inherit"/>
                <a:cs typeface="Arial" pitchFamily="34" charset="0"/>
              </a:rPr>
              <a:t>E= 10.000 N/m</a:t>
            </a:r>
            <a:r>
              <a:rPr lang="es-AR" sz="1400" b="1" baseline="30000" dirty="0" smtClean="0">
                <a:solidFill>
                  <a:srgbClr val="7030A0"/>
                </a:solidFill>
                <a:latin typeface="inherit"/>
                <a:cs typeface="Arial" pitchFamily="34" charset="0"/>
              </a:rPr>
              <a:t>3 </a:t>
            </a:r>
            <a:r>
              <a:rPr lang="es-AR" sz="1400" b="1" dirty="0" smtClean="0">
                <a:solidFill>
                  <a:srgbClr val="7030A0"/>
                </a:solidFill>
                <a:latin typeface="inherit"/>
                <a:cs typeface="Arial" pitchFamily="34" charset="0"/>
              </a:rPr>
              <a:t>x</a:t>
            </a:r>
            <a:r>
              <a:rPr lang="es-AR" sz="1400" b="1" baseline="30000" dirty="0" smtClean="0">
                <a:solidFill>
                  <a:srgbClr val="7030A0"/>
                </a:solidFill>
                <a:latin typeface="inherit"/>
                <a:cs typeface="Arial" pitchFamily="34" charset="0"/>
              </a:rPr>
              <a:t> </a:t>
            </a:r>
            <a:r>
              <a:rPr lang="es-AR" sz="1400" b="1" dirty="0" smtClean="0">
                <a:solidFill>
                  <a:srgbClr val="7030A0"/>
                </a:solidFill>
                <a:latin typeface="inherit"/>
                <a:cs typeface="Arial" pitchFamily="34" charset="0"/>
              </a:rPr>
              <a:t>0,002m</a:t>
            </a:r>
            <a:r>
              <a:rPr lang="es-AR" sz="1400" b="1" baseline="30000" dirty="0" smtClean="0">
                <a:solidFill>
                  <a:srgbClr val="7030A0"/>
                </a:solidFill>
                <a:latin typeface="inherit"/>
                <a:cs typeface="Arial" pitchFamily="34" charset="0"/>
              </a:rPr>
              <a:t>3</a:t>
            </a:r>
            <a:r>
              <a:rPr lang="es-AR" sz="1400" b="1" dirty="0" smtClean="0">
                <a:solidFill>
                  <a:srgbClr val="7030A0"/>
                </a:solidFill>
                <a:latin typeface="inherit"/>
                <a:cs typeface="Arial" pitchFamily="34" charset="0"/>
              </a:rPr>
              <a:t>=</a:t>
            </a:r>
            <a:r>
              <a:rPr lang="es-AR" sz="1400" b="1" baseline="30000" dirty="0" smtClean="0">
                <a:solidFill>
                  <a:srgbClr val="7030A0"/>
                </a:solidFill>
                <a:latin typeface="inherit"/>
                <a:cs typeface="Arial" pitchFamily="34" charset="0"/>
              </a:rPr>
              <a:t> </a:t>
            </a:r>
            <a:r>
              <a:rPr lang="es-AR" sz="1400" b="1" dirty="0" smtClean="0">
                <a:solidFill>
                  <a:srgbClr val="7030A0"/>
                </a:solidFill>
                <a:latin typeface="inherit"/>
                <a:cs typeface="Arial" pitchFamily="34" charset="0"/>
              </a:rPr>
              <a:t>20 N</a:t>
            </a:r>
          </a:p>
          <a:p>
            <a:pPr eaLnBrk="0" fontAlgn="base" hangingPunct="0">
              <a:spcBef>
                <a:spcPct val="0"/>
              </a:spcBef>
              <a:spcAft>
                <a:spcPct val="0"/>
              </a:spcAft>
            </a:pPr>
            <a:endParaRPr lang="es-AR" sz="1400" b="1" dirty="0">
              <a:solidFill>
                <a:srgbClr val="0A0A0A"/>
              </a:solidFill>
              <a:latin typeface="inherit"/>
              <a:cs typeface="Arial" pitchFamily="34" charset="0"/>
            </a:endParaRPr>
          </a:p>
          <a:p>
            <a:pPr lvl="0" eaLnBrk="0" fontAlgn="base" hangingPunct="0">
              <a:spcBef>
                <a:spcPct val="0"/>
              </a:spcBef>
              <a:spcAft>
                <a:spcPct val="0"/>
              </a:spcAft>
            </a:pPr>
            <a:r>
              <a:rPr lang="es-AR" sz="1400" b="1" dirty="0" smtClean="0"/>
              <a:t>b) Ahora planteamos la ecuación que nos permite determinar el peso aparente del objeto.</a:t>
            </a:r>
          </a:p>
          <a:p>
            <a:pPr lvl="0" eaLnBrk="0" fontAlgn="base" hangingPunct="0">
              <a:spcBef>
                <a:spcPct val="0"/>
              </a:spcBef>
              <a:spcAft>
                <a:spcPct val="0"/>
              </a:spcAft>
            </a:pPr>
            <a:r>
              <a:rPr lang="es-AR" sz="1400" b="1" dirty="0" smtClean="0"/>
              <a:t>Peso aparente = Peso real – Empuje</a:t>
            </a:r>
          </a:p>
          <a:p>
            <a:pPr eaLnBrk="0" fontAlgn="base" hangingPunct="0">
              <a:spcBef>
                <a:spcPct val="0"/>
              </a:spcBef>
              <a:spcAft>
                <a:spcPct val="0"/>
              </a:spcAft>
            </a:pPr>
            <a:r>
              <a:rPr lang="es-AR" sz="1400" b="1" dirty="0">
                <a:solidFill>
                  <a:srgbClr val="7030A0"/>
                </a:solidFill>
              </a:rPr>
              <a:t>Peso aparente = </a:t>
            </a:r>
            <a:r>
              <a:rPr lang="es-AR" sz="1400" b="1" dirty="0" smtClean="0">
                <a:solidFill>
                  <a:srgbClr val="7030A0"/>
                </a:solidFill>
              </a:rPr>
              <a:t>560,40N– 20N= 540,40N</a:t>
            </a:r>
            <a:endParaRPr lang="es-AR" sz="1400" b="1" dirty="0">
              <a:solidFill>
                <a:srgbClr val="7030A0"/>
              </a:solidFill>
            </a:endParaRPr>
          </a:p>
          <a:p>
            <a:pPr lvl="0" eaLnBrk="0" fontAlgn="base" hangingPunct="0">
              <a:spcBef>
                <a:spcPct val="0"/>
              </a:spcBef>
              <a:spcAft>
                <a:spcPct val="0"/>
              </a:spcAft>
            </a:pPr>
            <a:endParaRPr lang="es-AR" sz="1400" b="1" dirty="0"/>
          </a:p>
        </p:txBody>
      </p:sp>
      <p:sp>
        <p:nvSpPr>
          <p:cNvPr id="9" name="8 CuadroTexto"/>
          <p:cNvSpPr txBox="1"/>
          <p:nvPr/>
        </p:nvSpPr>
        <p:spPr>
          <a:xfrm>
            <a:off x="395536" y="3140968"/>
            <a:ext cx="3888432" cy="1938992"/>
          </a:xfrm>
          <a:prstGeom prst="rect">
            <a:avLst/>
          </a:prstGeom>
          <a:solidFill>
            <a:schemeClr val="accent1"/>
          </a:solidFill>
        </p:spPr>
        <p:txBody>
          <a:bodyPr wrap="square" rtlCol="0">
            <a:spAutoFit/>
          </a:bodyPr>
          <a:lstStyle/>
          <a:p>
            <a:pPr algn="ctr"/>
            <a:r>
              <a:rPr lang="es-AR" sz="4000" b="1" dirty="0" smtClean="0">
                <a:solidFill>
                  <a:schemeClr val="accent3">
                    <a:lumMod val="60000"/>
                    <a:lumOff val="40000"/>
                  </a:schemeClr>
                </a:solidFill>
              </a:rPr>
              <a:t>CUERPO TOTALMENTE SUMERGIDO</a:t>
            </a:r>
            <a:endParaRPr lang="es-AR" sz="4000" b="1" dirty="0">
              <a:solidFill>
                <a:schemeClr val="accent3">
                  <a:lumMod val="60000"/>
                  <a:lumOff val="40000"/>
                </a:schemeClr>
              </a:solidFill>
            </a:endParaRPr>
          </a:p>
        </p:txBody>
      </p:sp>
      <p:sp>
        <p:nvSpPr>
          <p:cNvPr id="10" name="9 CuadroTexto"/>
          <p:cNvSpPr txBox="1"/>
          <p:nvPr/>
        </p:nvSpPr>
        <p:spPr>
          <a:xfrm>
            <a:off x="1403648" y="5589240"/>
            <a:ext cx="7632848" cy="1015663"/>
          </a:xfrm>
          <a:prstGeom prst="rect">
            <a:avLst/>
          </a:prstGeom>
          <a:solidFill>
            <a:schemeClr val="accent4">
              <a:lumMod val="40000"/>
              <a:lumOff val="60000"/>
            </a:schemeClr>
          </a:solidFill>
        </p:spPr>
        <p:txBody>
          <a:bodyPr wrap="square" rtlCol="0">
            <a:spAutoFit/>
          </a:bodyPr>
          <a:lstStyle/>
          <a:p>
            <a:r>
              <a:rPr lang="es-AR" sz="2000" b="1" dirty="0"/>
              <a:t>La magnitud del empuje que recibe un cuerpo sumergido en un determinado líquido se calcula multiplicado el </a:t>
            </a:r>
            <a:r>
              <a:rPr lang="es-AR" sz="2000" b="1" dirty="0" smtClean="0"/>
              <a:t>peso específico</a:t>
            </a:r>
            <a:r>
              <a:rPr lang="es-AR" sz="2000" b="1" dirty="0"/>
              <a:t> del líquido por el volumen </a:t>
            </a:r>
            <a:r>
              <a:rPr lang="es-AR" sz="2000" b="1" dirty="0" smtClean="0"/>
              <a:t>desalojado.</a:t>
            </a:r>
            <a:endParaRPr lang="es-AR" sz="2000" b="1" dirty="0"/>
          </a:p>
        </p:txBody>
      </p:sp>
    </p:spTree>
    <p:extLst>
      <p:ext uri="{BB962C8B-B14F-4D97-AF65-F5344CB8AC3E}">
        <p14:creationId xmlns:p14="http://schemas.microsoft.com/office/powerpoint/2010/main" val="815531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2055</TotalTime>
  <Words>1190</Words>
  <Application>Microsoft Office PowerPoint</Application>
  <PresentationFormat>Presentación en pantalla (4:3)</PresentationFormat>
  <Paragraphs>173</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Cambria Math</vt:lpstr>
      <vt:lpstr>Century Gothic</vt:lpstr>
      <vt:lpstr>Droid Sans</vt:lpstr>
      <vt:lpstr>inherit</vt:lpstr>
      <vt:lpstr>Estela de condensación</vt:lpstr>
      <vt:lpstr>Capitulo 3 Ejercicios Adicionales</vt:lpstr>
      <vt:lpstr>ESTADOS DE LA MATERIA DILATACION </vt:lpstr>
      <vt:lpstr>MATERIA Y ENERGÍA</vt:lpstr>
      <vt:lpstr>HIDROSTÁTICA</vt:lpstr>
      <vt:lpstr> PRENSA HIDRAÚLICA EJERCICIO RESUELTO PRINCIPIO DE PASCAL :La presión aplicada a un fluido encerrado en un recipiente es transmitida sin disminución alguna a todos los puntos del fluido y a las paredes del recipiente </vt:lpstr>
      <vt:lpstr>TEOREMA GENERAL DE LA HIDROSTATICA La diferencia de presión entre dos puntos de diferente profundidad en una masa líquida en equilibrio es igual al producto de la distancia vertical entre ellos y el peso especifico del líquido.</vt:lpstr>
      <vt:lpstr>Ejercicio resuelto aplicando teorema general de la hidrostática</vt:lpstr>
      <vt:lpstr>HIDROSTÁTICA-VASOS COMUNICANTES</vt:lpstr>
      <vt:lpstr>HIDROSTÁTICA-Principio de arquímedes empuje</vt:lpstr>
      <vt:lpstr>HIDRODINÁMICA</vt:lpstr>
      <vt:lpstr> HIDRODINÁMICA- ECUACIÓN DE CONTINUIDAD Q=Sección 1x Velocidad1= Sección  2 x Velocidad2 </vt:lpstr>
      <vt:lpstr>HIDRODINÁMICA-Principio de BERNOULLI</vt:lpstr>
      <vt:lpstr>Presentación de PowerPoint</vt:lpstr>
      <vt:lpstr>LEY DE BOYLE Y MARIOTTE </vt:lpstr>
      <vt:lpstr>Aquí asentá tus conclusiones y tus dudas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Capitulo 3 Ejercicios Adicionales</dc:title>
  <dc:creator>Gustavo</dc:creator>
  <cp:lastModifiedBy>GUSTAVO</cp:lastModifiedBy>
  <cp:revision>72</cp:revision>
  <cp:lastPrinted>2019-04-06T18:09:37Z</cp:lastPrinted>
  <dcterms:created xsi:type="dcterms:W3CDTF">2018-06-13T12:47:50Z</dcterms:created>
  <dcterms:modified xsi:type="dcterms:W3CDTF">2021-01-21T18:43:56Z</dcterms:modified>
</cp:coreProperties>
</file>